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3"/>
  </p:notesMasterIdLst>
  <p:sldIdLst>
    <p:sldId id="256" r:id="rId2"/>
    <p:sldId id="257" r:id="rId3"/>
    <p:sldId id="258" r:id="rId4"/>
    <p:sldId id="259" r:id="rId5"/>
    <p:sldId id="260" r:id="rId6"/>
    <p:sldId id="261" r:id="rId7"/>
    <p:sldId id="264" r:id="rId8"/>
    <p:sldId id="296" r:id="rId9"/>
    <p:sldId id="283" r:id="rId10"/>
    <p:sldId id="266" r:id="rId11"/>
    <p:sldId id="265" r:id="rId12"/>
    <p:sldId id="267" r:id="rId13"/>
    <p:sldId id="297" r:id="rId14"/>
    <p:sldId id="268" r:id="rId15"/>
    <p:sldId id="272" r:id="rId16"/>
    <p:sldId id="262" r:id="rId17"/>
    <p:sldId id="299" r:id="rId18"/>
    <p:sldId id="276" r:id="rId19"/>
    <p:sldId id="284" r:id="rId20"/>
    <p:sldId id="269" r:id="rId21"/>
    <p:sldId id="292" r:id="rId22"/>
    <p:sldId id="300" r:id="rId23"/>
    <p:sldId id="285" r:id="rId24"/>
    <p:sldId id="301" r:id="rId25"/>
    <p:sldId id="302" r:id="rId26"/>
    <p:sldId id="293" r:id="rId27"/>
    <p:sldId id="278" r:id="rId28"/>
    <p:sldId id="295" r:id="rId29"/>
    <p:sldId id="277" r:id="rId30"/>
    <p:sldId id="281" r:id="rId31"/>
    <p:sldId id="282" r:id="rId32"/>
  </p:sldIdLst>
  <p:sldSz cx="18288000" cy="10287000"/>
  <p:notesSz cx="6858000" cy="9144000"/>
  <p:embeddedFontLst>
    <p:embeddedFont>
      <p:font typeface="Outfit Extra Bold" panose="020B0604020202020204" charset="0"/>
      <p:regular r:id="rId34"/>
    </p:embeddedFont>
    <p:embeddedFont>
      <p:font typeface="Mont" panose="020B0604020202020204" charset="0"/>
      <p:regular r:id="rId35"/>
    </p:embeddedFont>
    <p:embeddedFont>
      <p:font typeface="Montserrat 3" panose="020B0604020202020204" charset="0"/>
      <p:regular r:id="rId36"/>
    </p:embeddedFont>
    <p:embeddedFont>
      <p:font typeface="Montserrat 7" panose="020B0604020202020204" charset="0"/>
      <p:regular r:id="rId37"/>
    </p:embeddedFont>
    <p:embeddedFont>
      <p:font typeface="Cocomat Pro Bold" panose="020B0604020202020204" charset="0"/>
      <p:regular r:id="rId38"/>
    </p:embeddedFont>
    <p:embeddedFont>
      <p:font typeface="Aileron Bold" panose="020B0604020202020204" charset="0"/>
      <p:regular r:id="rId39"/>
    </p:embeddedFont>
    <p:embeddedFont>
      <p:font typeface="Garet Bold" panose="020B0604020202020204" charset="0"/>
      <p:regular r:id="rId40"/>
    </p:embeddedFont>
    <p:embeddedFont>
      <p:font typeface="Noto Sans" panose="020B0604020202020204" charset="0"/>
      <p:regular r:id="rId41"/>
    </p:embeddedFont>
    <p:embeddedFont>
      <p:font typeface="Montserrat 4" panose="020B0604020202020204" charset="0"/>
      <p:regular r:id="rId42"/>
    </p:embeddedFont>
    <p:embeddedFont>
      <p:font typeface="Inter Bold" panose="020B0604020202020204" charset="0"/>
      <p:regular r:id="rId43"/>
    </p:embeddedFont>
    <p:embeddedFont>
      <p:font typeface="Arimo" panose="020B0604020202020204" charset="0"/>
      <p:regular r:id="rId44"/>
    </p:embeddedFont>
    <p:embeddedFont>
      <p:font typeface="Montserrat 5" panose="020B0604020202020204" charset="0"/>
      <p:regular r:id="rId45"/>
    </p:embeddedFont>
    <p:embeddedFont>
      <p:font typeface="Montserrat 1" panose="020B0604020202020204" charset="0"/>
      <p:regular r:id="rId46"/>
    </p:embeddedFont>
    <p:embeddedFont>
      <p:font typeface="Montserrat 4 Bold" panose="020B0604020202020204" charset="0"/>
      <p:regular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
      <p:font typeface="Noto Sans Bold" panose="020B0604020202020204" charset="0"/>
      <p:regular r:id="rId54"/>
    </p:embeddedFont>
    <p:embeddedFont>
      <p:font typeface="Montserrat 6" panose="020B0604020202020204" charset="0"/>
      <p:regular r:id="rId55"/>
    </p:embeddedFont>
    <p:embeddedFont>
      <p:font typeface="Montserrat 2"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94622" autoAdjust="0"/>
  </p:normalViewPr>
  <p:slideViewPr>
    <p:cSldViewPr>
      <p:cViewPr varScale="1">
        <p:scale>
          <a:sx n="52" d="100"/>
          <a:sy n="52" d="100"/>
        </p:scale>
        <p:origin x="120" y="486"/>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Doanh nghệp sử dụng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Sheet1!$A$2:$A$18</c:f>
              <c:strCache>
                <c:ptCount val="17"/>
                <c:pt idx="0">
                  <c:v>Tháng 8/2024</c:v>
                </c:pt>
                <c:pt idx="1">
                  <c:v>Tháng 9/2024</c:v>
                </c:pt>
                <c:pt idx="2">
                  <c:v>Tháng 10 /2024</c:v>
                </c:pt>
                <c:pt idx="3">
                  <c:v>Tháng 11/2024</c:v>
                </c:pt>
                <c:pt idx="4">
                  <c:v>Tháng 12/2024</c:v>
                </c:pt>
                <c:pt idx="5">
                  <c:v>Tháng 1/2025</c:v>
                </c:pt>
                <c:pt idx="6">
                  <c:v>Tháng 2/2025</c:v>
                </c:pt>
                <c:pt idx="7">
                  <c:v>Tháng 3/2025</c:v>
                </c:pt>
                <c:pt idx="8">
                  <c:v>Tháng 4/2025</c:v>
                </c:pt>
                <c:pt idx="9">
                  <c:v>Tháng 5/2025</c:v>
                </c:pt>
                <c:pt idx="10">
                  <c:v>Tháng 6/2025</c:v>
                </c:pt>
                <c:pt idx="11">
                  <c:v>Tháng 7/2025</c:v>
                </c:pt>
                <c:pt idx="12">
                  <c:v>Tháng 8/2025</c:v>
                </c:pt>
                <c:pt idx="13">
                  <c:v>Tháng 9/2025</c:v>
                </c:pt>
                <c:pt idx="14">
                  <c:v>Tháng 10/2025</c:v>
                </c:pt>
                <c:pt idx="15">
                  <c:v>Tháng 11/2025</c:v>
                </c:pt>
                <c:pt idx="16">
                  <c:v>Tháng 12/2025</c:v>
                </c:pt>
              </c:strCache>
            </c:strRef>
          </c:cat>
          <c:val>
            <c:numRef>
              <c:f>Sheet1!$B$2:$B$18</c:f>
              <c:numCache>
                <c:formatCode>General</c:formatCode>
                <c:ptCount val="17"/>
                <c:pt idx="0">
                  <c:v>150</c:v>
                </c:pt>
                <c:pt idx="1">
                  <c:v>180</c:v>
                </c:pt>
                <c:pt idx="2">
                  <c:v>200</c:v>
                </c:pt>
                <c:pt idx="3">
                  <c:v>230</c:v>
                </c:pt>
                <c:pt idx="4">
                  <c:v>300</c:v>
                </c:pt>
                <c:pt idx="5">
                  <c:v>310</c:v>
                </c:pt>
                <c:pt idx="6">
                  <c:v>320</c:v>
                </c:pt>
                <c:pt idx="7">
                  <c:v>350</c:v>
                </c:pt>
                <c:pt idx="8">
                  <c:v>390</c:v>
                </c:pt>
                <c:pt idx="9">
                  <c:v>430</c:v>
                </c:pt>
                <c:pt idx="10">
                  <c:v>500</c:v>
                </c:pt>
                <c:pt idx="11">
                  <c:v>550</c:v>
                </c:pt>
                <c:pt idx="12">
                  <c:v>580</c:v>
                </c:pt>
                <c:pt idx="13">
                  <c:v>640</c:v>
                </c:pt>
                <c:pt idx="14">
                  <c:v>710</c:v>
                </c:pt>
                <c:pt idx="15">
                  <c:v>750</c:v>
                </c:pt>
                <c:pt idx="16">
                  <c:v>800</c:v>
                </c:pt>
              </c:numCache>
            </c:numRef>
          </c:val>
          <c:extLst>
            <c:ext xmlns:c16="http://schemas.microsoft.com/office/drawing/2014/chart" uri="{C3380CC4-5D6E-409C-BE32-E72D297353CC}">
              <c16:uniqueId val="{00000000-D32A-4E39-A5B8-F9D6B718C9AA}"/>
            </c:ext>
          </c:extLst>
        </c:ser>
        <c:dLbls>
          <c:showLegendKey val="0"/>
          <c:showVal val="0"/>
          <c:showCatName val="0"/>
          <c:showSerName val="0"/>
          <c:showPercent val="0"/>
          <c:showBubbleSize val="0"/>
        </c:dLbls>
        <c:gapWidth val="100"/>
        <c:overlap val="-24"/>
        <c:axId val="1399591871"/>
        <c:axId val="1399593535"/>
      </c:barChart>
      <c:catAx>
        <c:axId val="139959187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99593535"/>
        <c:crosses val="autoZero"/>
        <c:auto val="1"/>
        <c:lblAlgn val="ctr"/>
        <c:lblOffset val="100"/>
        <c:noMultiLvlLbl val="0"/>
      </c:catAx>
      <c:valAx>
        <c:axId val="1399593535"/>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99591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4F0A5-161E-4071-9D58-C78956CFF73C}"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0770-A3B6-45EA-AA7F-D0E1748EAAF3}" type="slidenum">
              <a:rPr lang="en-US" smtClean="0"/>
              <a:t>‹#›</a:t>
            </a:fld>
            <a:endParaRPr lang="en-US"/>
          </a:p>
        </p:txBody>
      </p:sp>
    </p:spTree>
    <p:extLst>
      <p:ext uri="{BB962C8B-B14F-4D97-AF65-F5344CB8AC3E}">
        <p14:creationId xmlns:p14="http://schemas.microsoft.com/office/powerpoint/2010/main" val="211806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1E0770-A3B6-45EA-AA7F-D0E1748EAAF3}" type="slidenum">
              <a:rPr lang="en-US" smtClean="0"/>
              <a:t>9</a:t>
            </a:fld>
            <a:endParaRPr lang="en-US"/>
          </a:p>
        </p:txBody>
      </p:sp>
    </p:spTree>
    <p:extLst>
      <p:ext uri="{BB962C8B-B14F-4D97-AF65-F5344CB8AC3E}">
        <p14:creationId xmlns:p14="http://schemas.microsoft.com/office/powerpoint/2010/main" val="121826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1E0770-A3B6-45EA-AA7F-D0E1748EAAF3}" type="slidenum">
              <a:rPr lang="en-US" smtClean="0"/>
              <a:t>10</a:t>
            </a:fld>
            <a:endParaRPr lang="en-US"/>
          </a:p>
        </p:txBody>
      </p:sp>
    </p:spTree>
    <p:extLst>
      <p:ext uri="{BB962C8B-B14F-4D97-AF65-F5344CB8AC3E}">
        <p14:creationId xmlns:p14="http://schemas.microsoft.com/office/powerpoint/2010/main" val="383585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1E0770-A3B6-45EA-AA7F-D0E1748EAAF3}" type="slidenum">
              <a:rPr lang="en-US" smtClean="0"/>
              <a:t>11</a:t>
            </a:fld>
            <a:endParaRPr lang="en-US"/>
          </a:p>
        </p:txBody>
      </p:sp>
    </p:spTree>
    <p:extLst>
      <p:ext uri="{BB962C8B-B14F-4D97-AF65-F5344CB8AC3E}">
        <p14:creationId xmlns:p14="http://schemas.microsoft.com/office/powerpoint/2010/main" val="61787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1E0770-A3B6-45EA-AA7F-D0E1748EAAF3}" type="slidenum">
              <a:rPr lang="en-US" smtClean="0"/>
              <a:t>15</a:t>
            </a:fld>
            <a:endParaRPr lang="en-US"/>
          </a:p>
        </p:txBody>
      </p:sp>
    </p:spTree>
    <p:extLst>
      <p:ext uri="{BB962C8B-B14F-4D97-AF65-F5344CB8AC3E}">
        <p14:creationId xmlns:p14="http://schemas.microsoft.com/office/powerpoint/2010/main" val="1614373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82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5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253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258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214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58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61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399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3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4419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1479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5/18/2026</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86604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2.png"/><Relationship Id="rId21"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2.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7.pn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1.png"/><Relationship Id="rId23" Type="http://schemas.openxmlformats.org/officeDocument/2006/relationships/image" Target="../media/image17.png"/><Relationship Id="rId10" Type="http://schemas.openxmlformats.org/officeDocument/2006/relationships/image" Target="../media/image9.svg"/><Relationship Id="rId19"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0.pn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3.png"/><Relationship Id="rId7" Type="http://schemas.openxmlformats.org/officeDocument/2006/relationships/image" Target="../media/image23.png"/><Relationship Id="rId12"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79.sv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88.svg"/></Relationships>
</file>

<file path=ppt/slides/_rels/slide1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90.svg"/><Relationship Id="rId7"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1.svg"/><Relationship Id="rId18" Type="http://schemas.openxmlformats.org/officeDocument/2006/relationships/image" Target="../media/image74.png"/><Relationship Id="rId26" Type="http://schemas.openxmlformats.org/officeDocument/2006/relationships/image" Target="../media/image78.png"/><Relationship Id="rId3" Type="http://schemas.openxmlformats.org/officeDocument/2006/relationships/image" Target="../media/image66.png"/><Relationship Id="rId21" Type="http://schemas.openxmlformats.org/officeDocument/2006/relationships/image" Target="../media/image109.svg"/><Relationship Id="rId7" Type="http://schemas.openxmlformats.org/officeDocument/2006/relationships/image" Target="../media/image23.png"/><Relationship Id="rId12" Type="http://schemas.openxmlformats.org/officeDocument/2006/relationships/image" Target="../media/image71.png"/><Relationship Id="rId17" Type="http://schemas.openxmlformats.org/officeDocument/2006/relationships/image" Target="../media/image105.svg"/><Relationship Id="rId25" Type="http://schemas.openxmlformats.org/officeDocument/2006/relationships/image" Target="../media/image113.svg"/><Relationship Id="rId2" Type="http://schemas.openxmlformats.org/officeDocument/2006/relationships/image" Target="../media/image12.png"/><Relationship Id="rId16" Type="http://schemas.openxmlformats.org/officeDocument/2006/relationships/image" Target="../media/image73.png"/><Relationship Id="rId20" Type="http://schemas.openxmlformats.org/officeDocument/2006/relationships/image" Target="../media/image75.png"/><Relationship Id="rId29"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99.svg"/><Relationship Id="rId24" Type="http://schemas.openxmlformats.org/officeDocument/2006/relationships/image" Target="../media/image77.png"/><Relationship Id="rId32" Type="http://schemas.openxmlformats.org/officeDocument/2006/relationships/image" Target="../media/image82.png"/><Relationship Id="rId5" Type="http://schemas.openxmlformats.org/officeDocument/2006/relationships/image" Target="../media/image68.png"/><Relationship Id="rId15" Type="http://schemas.openxmlformats.org/officeDocument/2006/relationships/image" Target="../media/image103.svg"/><Relationship Id="rId23" Type="http://schemas.openxmlformats.org/officeDocument/2006/relationships/image" Target="../media/image111.svg"/><Relationship Id="rId28" Type="http://schemas.openxmlformats.org/officeDocument/2006/relationships/image" Target="../media/image79.png"/><Relationship Id="rId10" Type="http://schemas.openxmlformats.org/officeDocument/2006/relationships/image" Target="../media/image70.png"/><Relationship Id="rId19" Type="http://schemas.openxmlformats.org/officeDocument/2006/relationships/image" Target="../media/image107.svg"/><Relationship Id="rId31" Type="http://schemas.openxmlformats.org/officeDocument/2006/relationships/image" Target="../media/image81.png"/><Relationship Id="rId4" Type="http://schemas.openxmlformats.org/officeDocument/2006/relationships/image" Target="../media/image67.png"/><Relationship Id="rId9" Type="http://schemas.openxmlformats.org/officeDocument/2006/relationships/image" Target="../media/image69.png"/><Relationship Id="rId14" Type="http://schemas.openxmlformats.org/officeDocument/2006/relationships/image" Target="../media/image72.png"/><Relationship Id="rId22" Type="http://schemas.openxmlformats.org/officeDocument/2006/relationships/image" Target="../media/image76.png"/><Relationship Id="rId27" Type="http://schemas.openxmlformats.org/officeDocument/2006/relationships/image" Target="../media/image115.svg"/><Relationship Id="rId30"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19.pn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2.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9.png"/><Relationship Id="rId7" Type="http://schemas.openxmlformats.org/officeDocument/2006/relationships/image" Target="../media/image91.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2.jpeg"/><Relationship Id="rId4" Type="http://schemas.openxmlformats.org/officeDocument/2006/relationships/image" Target="../media/image19.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2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3.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6.jpeg"/><Relationship Id="rId4" Type="http://schemas.openxmlformats.org/officeDocument/2006/relationships/image" Target="../media/image95.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3.png"/><Relationship Id="rId7" Type="http://schemas.openxmlformats.org/officeDocument/2006/relationships/image" Target="../media/image100.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23.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pn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jpeg"/><Relationship Id="rId15" Type="http://schemas.openxmlformats.org/officeDocument/2006/relationships/image" Target="../media/image122.png"/><Relationship Id="rId23" Type="http://schemas.openxmlformats.org/officeDocument/2006/relationships/image" Target="../media/image23.png"/><Relationship Id="rId10" Type="http://schemas.openxmlformats.org/officeDocument/2006/relationships/image" Target="../media/image117.jpeg"/><Relationship Id="rId19" Type="http://schemas.openxmlformats.org/officeDocument/2006/relationships/image" Target="../media/image126.png"/><Relationship Id="rId4" Type="http://schemas.openxmlformats.org/officeDocument/2006/relationships/image" Target="../media/image111.jpe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79.svg"/><Relationship Id="rId18" Type="http://schemas.openxmlformats.org/officeDocument/2006/relationships/hyperlink" Target="mailto:Dung.pt@vuhai.co" TargetMode="External"/><Relationship Id="rId3" Type="http://schemas.openxmlformats.org/officeDocument/2006/relationships/image" Target="../media/image8.png"/><Relationship Id="rId21" Type="http://schemas.openxmlformats.org/officeDocument/2006/relationships/image" Target="../media/image139.png"/><Relationship Id="rId7" Type="http://schemas.openxmlformats.org/officeDocument/2006/relationships/image" Target="../media/image132.png"/><Relationship Id="rId12" Type="http://schemas.openxmlformats.org/officeDocument/2006/relationships/image" Target="../media/image135.png"/><Relationship Id="rId17" Type="http://schemas.openxmlformats.org/officeDocument/2006/relationships/image" Target="../media/image182.svg"/><Relationship Id="rId2" Type="http://schemas.openxmlformats.org/officeDocument/2006/relationships/image" Target="../media/image129.png"/><Relationship Id="rId16" Type="http://schemas.openxmlformats.org/officeDocument/2006/relationships/image" Target="../media/image137.png"/><Relationship Id="rId20" Type="http://schemas.openxmlformats.org/officeDocument/2006/relationships/image" Target="../media/image184.svg"/><Relationship Id="rId1" Type="http://schemas.openxmlformats.org/officeDocument/2006/relationships/slideLayout" Target="../slideLayouts/slideLayout7.xml"/><Relationship Id="rId6" Type="http://schemas.openxmlformats.org/officeDocument/2006/relationships/image" Target="../media/image131.jpeg"/><Relationship Id="rId11" Type="http://schemas.openxmlformats.org/officeDocument/2006/relationships/image" Target="../media/image134.png"/><Relationship Id="rId5" Type="http://schemas.openxmlformats.org/officeDocument/2006/relationships/image" Target="../media/image171.svg"/><Relationship Id="rId15" Type="http://schemas.openxmlformats.org/officeDocument/2006/relationships/image" Target="../media/image25.png"/><Relationship Id="rId10" Type="http://schemas.openxmlformats.org/officeDocument/2006/relationships/image" Target="../media/image176.svg"/><Relationship Id="rId19" Type="http://schemas.openxmlformats.org/officeDocument/2006/relationships/image" Target="../media/image138.png"/><Relationship Id="rId4" Type="http://schemas.openxmlformats.org/officeDocument/2006/relationships/image" Target="../media/image130.png"/><Relationship Id="rId9" Type="http://schemas.openxmlformats.org/officeDocument/2006/relationships/image" Target="../media/image133.png"/><Relationship Id="rId14" Type="http://schemas.openxmlformats.org/officeDocument/2006/relationships/image" Target="../media/image136.png"/><Relationship Id="rId22" Type="http://schemas.openxmlformats.org/officeDocument/2006/relationships/image" Target="../media/image186.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6.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6.svg"/><Relationship Id="rId18" Type="http://schemas.openxmlformats.org/officeDocument/2006/relationships/image" Target="../media/image40.png"/><Relationship Id="rId26" Type="http://schemas.openxmlformats.org/officeDocument/2006/relationships/image" Target="../media/image8.png"/><Relationship Id="rId3" Type="http://schemas.openxmlformats.org/officeDocument/2006/relationships/image" Target="../media/image46.svg"/><Relationship Id="rId21" Type="http://schemas.openxmlformats.org/officeDocument/2006/relationships/image" Target="../media/image64.svg"/><Relationship Id="rId7" Type="http://schemas.openxmlformats.org/officeDocument/2006/relationships/image" Target="../media/image50.svg"/><Relationship Id="rId12" Type="http://schemas.openxmlformats.org/officeDocument/2006/relationships/image" Target="../media/image37.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32.png"/><Relationship Id="rId16" Type="http://schemas.openxmlformats.org/officeDocument/2006/relationships/image" Target="../media/image39.png"/><Relationship Id="rId20"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4.svg"/><Relationship Id="rId24" Type="http://schemas.openxmlformats.org/officeDocument/2006/relationships/image" Target="../media/image43.png"/><Relationship Id="rId5" Type="http://schemas.openxmlformats.org/officeDocument/2006/relationships/image" Target="../media/image48.svg"/><Relationship Id="rId15" Type="http://schemas.openxmlformats.org/officeDocument/2006/relationships/image" Target="../media/image58.svg"/><Relationship Id="rId23" Type="http://schemas.openxmlformats.org/officeDocument/2006/relationships/image" Target="../media/image66.svg"/><Relationship Id="rId28" Type="http://schemas.openxmlformats.org/officeDocument/2006/relationships/image" Target="../media/image23.png"/><Relationship Id="rId10" Type="http://schemas.openxmlformats.org/officeDocument/2006/relationships/image" Target="../media/image36.png"/><Relationship Id="rId19" Type="http://schemas.openxmlformats.org/officeDocument/2006/relationships/image" Target="../media/image62.svg"/><Relationship Id="rId4" Type="http://schemas.openxmlformats.org/officeDocument/2006/relationships/image" Target="../media/image33.png"/><Relationship Id="rId9" Type="http://schemas.openxmlformats.org/officeDocument/2006/relationships/image" Target="../media/image52.svg"/><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23.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64EF"/>
        </a:solidFill>
        <a:effectLst/>
      </p:bgPr>
    </p:bg>
    <p:spTree>
      <p:nvGrpSpPr>
        <p:cNvPr id="1" name=""/>
        <p:cNvGrpSpPr/>
        <p:nvPr/>
      </p:nvGrpSpPr>
      <p:grpSpPr>
        <a:xfrm>
          <a:off x="0" y="0"/>
          <a:ext cx="0" cy="0"/>
          <a:chOff x="0" y="0"/>
          <a:chExt cx="0" cy="0"/>
        </a:xfrm>
      </p:grpSpPr>
      <p:sp>
        <p:nvSpPr>
          <p:cNvPr id="2" name="Freeform 2"/>
          <p:cNvSpPr/>
          <p:nvPr/>
        </p:nvSpPr>
        <p:spPr>
          <a:xfrm rot="-4597909">
            <a:off x="7486652" y="219120"/>
            <a:ext cx="11613156" cy="10771203"/>
          </a:xfrm>
          <a:custGeom>
            <a:avLst/>
            <a:gdLst/>
            <a:ahLst/>
            <a:cxnLst/>
            <a:rect l="l" t="t" r="r" b="b"/>
            <a:pathLst>
              <a:path w="11613156" h="10771203">
                <a:moveTo>
                  <a:pt x="0" y="0"/>
                </a:moveTo>
                <a:lnTo>
                  <a:pt x="11613156" y="0"/>
                </a:lnTo>
                <a:lnTo>
                  <a:pt x="11613156" y="10771202"/>
                </a:lnTo>
                <a:lnTo>
                  <a:pt x="0" y="10771202"/>
                </a:lnTo>
                <a:lnTo>
                  <a:pt x="0" y="0"/>
                </a:lnTo>
                <a:close/>
              </a:path>
            </a:pathLst>
          </a:custGeom>
          <a:blipFill>
            <a:blip r:embed="rId2"/>
            <a:stretch>
              <a:fillRect/>
            </a:stretch>
          </a:blipFill>
        </p:spPr>
        <p:txBody>
          <a:bodyPr/>
          <a:lstStyle/>
          <a:p>
            <a:endParaRPr lang="vi-VN"/>
          </a:p>
        </p:txBody>
      </p:sp>
      <p:sp>
        <p:nvSpPr>
          <p:cNvPr id="3" name="Freeform 3"/>
          <p:cNvSpPr/>
          <p:nvPr/>
        </p:nvSpPr>
        <p:spPr>
          <a:xfrm flipH="1">
            <a:off x="0" y="0"/>
            <a:ext cx="7920393" cy="6286812"/>
          </a:xfrm>
          <a:custGeom>
            <a:avLst/>
            <a:gdLst/>
            <a:ahLst/>
            <a:cxnLst/>
            <a:rect l="l" t="t" r="r" b="b"/>
            <a:pathLst>
              <a:path w="7920393" h="6286812">
                <a:moveTo>
                  <a:pt x="7920393" y="0"/>
                </a:moveTo>
                <a:lnTo>
                  <a:pt x="0" y="0"/>
                </a:lnTo>
                <a:lnTo>
                  <a:pt x="0" y="6286812"/>
                </a:lnTo>
                <a:lnTo>
                  <a:pt x="7920393" y="6286812"/>
                </a:lnTo>
                <a:lnTo>
                  <a:pt x="7920393" y="0"/>
                </a:lnTo>
                <a:close/>
              </a:path>
            </a:pathLst>
          </a:custGeom>
          <a:blipFill>
            <a:blip r:embed="rId3">
              <a:alphaModFix amt="87000"/>
            </a:blip>
            <a:stretch>
              <a:fillRect/>
            </a:stretch>
          </a:blipFill>
        </p:spPr>
        <p:txBody>
          <a:bodyPr/>
          <a:lstStyle/>
          <a:p>
            <a:endParaRPr lang="vi-VN"/>
          </a:p>
        </p:txBody>
      </p:sp>
      <p:sp>
        <p:nvSpPr>
          <p:cNvPr id="4" name="Freeform 4"/>
          <p:cNvSpPr/>
          <p:nvPr/>
        </p:nvSpPr>
        <p:spPr>
          <a:xfrm flipV="1">
            <a:off x="12808346" y="3959684"/>
            <a:ext cx="5479653" cy="6327315"/>
          </a:xfrm>
          <a:custGeom>
            <a:avLst/>
            <a:gdLst/>
            <a:ahLst/>
            <a:cxnLst/>
            <a:rect l="l" t="t" r="r" b="b"/>
            <a:pathLst>
              <a:path w="8950484" h="7104447">
                <a:moveTo>
                  <a:pt x="0" y="7104447"/>
                </a:moveTo>
                <a:lnTo>
                  <a:pt x="8950484" y="7104447"/>
                </a:lnTo>
                <a:lnTo>
                  <a:pt x="8950484" y="0"/>
                </a:lnTo>
                <a:lnTo>
                  <a:pt x="0" y="0"/>
                </a:lnTo>
                <a:lnTo>
                  <a:pt x="0" y="7104447"/>
                </a:lnTo>
                <a:close/>
              </a:path>
            </a:pathLst>
          </a:custGeom>
          <a:blipFill>
            <a:blip r:embed="rId3">
              <a:alphaModFix amt="63000"/>
            </a:blip>
            <a:stretch>
              <a:fillRect/>
            </a:stretch>
          </a:blipFill>
        </p:spPr>
        <p:txBody>
          <a:bodyPr/>
          <a:lstStyle/>
          <a:p>
            <a:endParaRPr lang="vi-VN"/>
          </a:p>
        </p:txBody>
      </p:sp>
      <p:sp>
        <p:nvSpPr>
          <p:cNvPr id="5" name="Freeform 5"/>
          <p:cNvSpPr/>
          <p:nvPr/>
        </p:nvSpPr>
        <p:spPr>
          <a:xfrm rot="-1713450">
            <a:off x="-1963585" y="24366"/>
            <a:ext cx="7511748" cy="2726139"/>
          </a:xfrm>
          <a:custGeom>
            <a:avLst/>
            <a:gdLst/>
            <a:ahLst/>
            <a:cxnLst/>
            <a:rect l="l" t="t" r="r" b="b"/>
            <a:pathLst>
              <a:path w="7511748" h="2726139">
                <a:moveTo>
                  <a:pt x="0" y="0"/>
                </a:moveTo>
                <a:lnTo>
                  <a:pt x="7511749" y="0"/>
                </a:lnTo>
                <a:lnTo>
                  <a:pt x="7511749" y="2726138"/>
                </a:lnTo>
                <a:lnTo>
                  <a:pt x="0" y="2726138"/>
                </a:lnTo>
                <a:lnTo>
                  <a:pt x="0" y="0"/>
                </a:lnTo>
                <a:close/>
              </a:path>
            </a:pathLst>
          </a:custGeom>
          <a:blipFill>
            <a:blip r:embed="rId4">
              <a:alphaModFix amt="56000"/>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6" name="Group 6"/>
          <p:cNvGrpSpPr>
            <a:grpSpLocks noChangeAspect="1"/>
          </p:cNvGrpSpPr>
          <p:nvPr/>
        </p:nvGrpSpPr>
        <p:grpSpPr>
          <a:xfrm>
            <a:off x="12029772" y="-445757"/>
            <a:ext cx="6869709" cy="11299235"/>
            <a:chOff x="0" y="0"/>
            <a:chExt cx="3860673" cy="6350000"/>
          </a:xfrm>
        </p:grpSpPr>
        <p:sp>
          <p:nvSpPr>
            <p:cNvPr id="7" name="Freeform 7"/>
            <p:cNvSpPr/>
            <p:nvPr/>
          </p:nvSpPr>
          <p:spPr>
            <a:xfrm>
              <a:off x="0" y="0"/>
              <a:ext cx="3860673" cy="6350000"/>
            </a:xfrm>
            <a:custGeom>
              <a:avLst/>
              <a:gdLst/>
              <a:ahLst/>
              <a:cxnLst/>
              <a:rect l="l" t="t" r="r" b="b"/>
              <a:pathLst>
                <a:path w="3860673" h="6350000">
                  <a:moveTo>
                    <a:pt x="3860673" y="0"/>
                  </a:moveTo>
                  <a:lnTo>
                    <a:pt x="2341753" y="6350000"/>
                  </a:lnTo>
                  <a:lnTo>
                    <a:pt x="0" y="6350000"/>
                  </a:lnTo>
                  <a:lnTo>
                    <a:pt x="1518920" y="0"/>
                  </a:lnTo>
                  <a:lnTo>
                    <a:pt x="3860673" y="0"/>
                  </a:lnTo>
                  <a:close/>
                </a:path>
              </a:pathLst>
            </a:custGeom>
            <a:blipFill>
              <a:blip r:embed="rId6"/>
              <a:stretch>
                <a:fillRect l="-16168" r="-16168"/>
              </a:stretch>
            </a:blipFill>
          </p:spPr>
          <p:txBody>
            <a:bodyPr/>
            <a:lstStyle/>
            <a:p>
              <a:endParaRPr lang="vi-VN"/>
            </a:p>
          </p:txBody>
        </p:sp>
      </p:grpSp>
      <p:sp>
        <p:nvSpPr>
          <p:cNvPr id="8" name="Freeform 8"/>
          <p:cNvSpPr/>
          <p:nvPr/>
        </p:nvSpPr>
        <p:spPr>
          <a:xfrm rot="5400000">
            <a:off x="12546588" y="799174"/>
            <a:ext cx="11153198" cy="8395316"/>
          </a:xfrm>
          <a:custGeom>
            <a:avLst/>
            <a:gdLst/>
            <a:ahLst/>
            <a:cxnLst/>
            <a:rect l="l" t="t" r="r" b="b"/>
            <a:pathLst>
              <a:path w="11153198" h="8395316">
                <a:moveTo>
                  <a:pt x="0" y="0"/>
                </a:moveTo>
                <a:lnTo>
                  <a:pt x="11153198" y="0"/>
                </a:lnTo>
                <a:lnTo>
                  <a:pt x="11153198" y="8395316"/>
                </a:lnTo>
                <a:lnTo>
                  <a:pt x="0" y="8395316"/>
                </a:lnTo>
                <a:lnTo>
                  <a:pt x="0" y="0"/>
                </a:lnTo>
                <a:close/>
              </a:path>
            </a:pathLst>
          </a:custGeom>
          <a:blipFill>
            <a:blip r:embed="rId7">
              <a:alphaModFix amt="30000"/>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9" name="Freeform 9"/>
          <p:cNvSpPr/>
          <p:nvPr/>
        </p:nvSpPr>
        <p:spPr>
          <a:xfrm rot="5400000">
            <a:off x="14280583" y="3348545"/>
            <a:ext cx="10441572" cy="7859656"/>
          </a:xfrm>
          <a:custGeom>
            <a:avLst/>
            <a:gdLst/>
            <a:ahLst/>
            <a:cxnLst/>
            <a:rect l="l" t="t" r="r" b="b"/>
            <a:pathLst>
              <a:path w="10441572" h="7859656">
                <a:moveTo>
                  <a:pt x="0" y="0"/>
                </a:moveTo>
                <a:lnTo>
                  <a:pt x="10441572" y="0"/>
                </a:lnTo>
                <a:lnTo>
                  <a:pt x="10441572" y="7859655"/>
                </a:lnTo>
                <a:lnTo>
                  <a:pt x="0" y="7859655"/>
                </a:lnTo>
                <a:lnTo>
                  <a:pt x="0" y="0"/>
                </a:lnTo>
                <a:close/>
              </a:path>
            </a:pathLst>
          </a:custGeom>
          <a:blipFill>
            <a:blip r:embed="rId9">
              <a:alphaModFix amt="30000"/>
              <a:extLst>
                <a:ext uri="{96DAC541-7B7A-43D3-8B79-37D633B846F1}">
                  <asvg:svgBlip xmlns:asvg="http://schemas.microsoft.com/office/drawing/2016/SVG/main" xmlns="" r:embed="rId10"/>
                </a:ext>
              </a:extLst>
            </a:blip>
            <a:stretch>
              <a:fillRect/>
            </a:stretch>
          </a:blipFill>
        </p:spPr>
        <p:txBody>
          <a:bodyPr/>
          <a:lstStyle/>
          <a:p>
            <a:endParaRPr lang="vi-VN"/>
          </a:p>
        </p:txBody>
      </p:sp>
      <p:grpSp>
        <p:nvGrpSpPr>
          <p:cNvPr id="10" name="Group 10"/>
          <p:cNvGrpSpPr/>
          <p:nvPr/>
        </p:nvGrpSpPr>
        <p:grpSpPr>
          <a:xfrm>
            <a:off x="3474021" y="-26116"/>
            <a:ext cx="4026643" cy="3442083"/>
            <a:chOff x="0" y="0"/>
            <a:chExt cx="6229434" cy="5357313"/>
          </a:xfrm>
        </p:grpSpPr>
        <p:sp>
          <p:nvSpPr>
            <p:cNvPr id="11" name="Freeform 11"/>
            <p:cNvSpPr/>
            <p:nvPr/>
          </p:nvSpPr>
          <p:spPr>
            <a:xfrm>
              <a:off x="0" y="0"/>
              <a:ext cx="6229434" cy="5357313"/>
            </a:xfrm>
            <a:custGeom>
              <a:avLst/>
              <a:gdLst/>
              <a:ahLst/>
              <a:cxnLst/>
              <a:rect l="l" t="t" r="r" b="b"/>
              <a:pathLst>
                <a:path w="6229434" h="5357313">
                  <a:moveTo>
                    <a:pt x="0" y="0"/>
                  </a:moveTo>
                  <a:lnTo>
                    <a:pt x="6229434" y="0"/>
                  </a:lnTo>
                  <a:lnTo>
                    <a:pt x="6229434" y="5357313"/>
                  </a:lnTo>
                  <a:lnTo>
                    <a:pt x="0" y="5357313"/>
                  </a:lnTo>
                  <a:lnTo>
                    <a:pt x="0" y="0"/>
                  </a:lnTo>
                  <a:close/>
                </a:path>
              </a:pathLst>
            </a:custGeom>
            <a:blipFill>
              <a:blip r:embed="rId11"/>
              <a:stretch>
                <a:fillRect/>
              </a:stretch>
            </a:blipFill>
          </p:spPr>
          <p:txBody>
            <a:bodyPr/>
            <a:lstStyle/>
            <a:p>
              <a:endParaRPr lang="vi-VN"/>
            </a:p>
          </p:txBody>
        </p:sp>
        <p:sp>
          <p:nvSpPr>
            <p:cNvPr id="12" name="Freeform 12"/>
            <p:cNvSpPr/>
            <p:nvPr/>
          </p:nvSpPr>
          <p:spPr>
            <a:xfrm>
              <a:off x="1204208" y="654790"/>
              <a:ext cx="4497314" cy="4497314"/>
            </a:xfrm>
            <a:custGeom>
              <a:avLst/>
              <a:gdLst/>
              <a:ahLst/>
              <a:cxnLst/>
              <a:rect l="l" t="t" r="r" b="b"/>
              <a:pathLst>
                <a:path w="4497314" h="4497314">
                  <a:moveTo>
                    <a:pt x="0" y="0"/>
                  </a:moveTo>
                  <a:lnTo>
                    <a:pt x="4497315" y="0"/>
                  </a:lnTo>
                  <a:lnTo>
                    <a:pt x="4497315" y="4497315"/>
                  </a:lnTo>
                  <a:lnTo>
                    <a:pt x="0" y="4497315"/>
                  </a:lnTo>
                  <a:lnTo>
                    <a:pt x="0" y="0"/>
                  </a:lnTo>
                  <a:close/>
                </a:path>
              </a:pathLst>
            </a:custGeom>
            <a:blipFill>
              <a:blip r:embed="rId12"/>
              <a:stretch>
                <a:fillRect/>
              </a:stretch>
            </a:blipFill>
          </p:spPr>
          <p:txBody>
            <a:bodyPr/>
            <a:lstStyle/>
            <a:p>
              <a:endParaRPr lang="vi-VN"/>
            </a:p>
          </p:txBody>
        </p:sp>
      </p:grpSp>
      <p:sp>
        <p:nvSpPr>
          <p:cNvPr id="13" name="Freeform 13"/>
          <p:cNvSpPr/>
          <p:nvPr/>
        </p:nvSpPr>
        <p:spPr>
          <a:xfrm rot="8314814" flipV="1">
            <a:off x="-837641" y="776882"/>
            <a:ext cx="4428034" cy="1221106"/>
          </a:xfrm>
          <a:custGeom>
            <a:avLst/>
            <a:gdLst/>
            <a:ahLst/>
            <a:cxnLst/>
            <a:rect l="l" t="t" r="r" b="b"/>
            <a:pathLst>
              <a:path w="4428034" h="1221106">
                <a:moveTo>
                  <a:pt x="0" y="1221106"/>
                </a:moveTo>
                <a:lnTo>
                  <a:pt x="4428034" y="1221106"/>
                </a:lnTo>
                <a:lnTo>
                  <a:pt x="4428034" y="0"/>
                </a:lnTo>
                <a:lnTo>
                  <a:pt x="0" y="0"/>
                </a:lnTo>
                <a:lnTo>
                  <a:pt x="0" y="1221106"/>
                </a:lnTo>
                <a:close/>
              </a:path>
            </a:pathLst>
          </a:custGeom>
          <a:blipFill>
            <a:blip r:embed="rId13">
              <a:alphaModFix amt="85000"/>
            </a:blip>
            <a:stretch>
              <a:fillRect l="-6859" r="-6859"/>
            </a:stretch>
          </a:blipFill>
        </p:spPr>
        <p:txBody>
          <a:bodyPr/>
          <a:lstStyle/>
          <a:p>
            <a:endParaRPr lang="vi-VN"/>
          </a:p>
        </p:txBody>
      </p:sp>
      <p:grpSp>
        <p:nvGrpSpPr>
          <p:cNvPr id="14" name="Group 14"/>
          <p:cNvGrpSpPr/>
          <p:nvPr/>
        </p:nvGrpSpPr>
        <p:grpSpPr>
          <a:xfrm>
            <a:off x="1268444" y="2674693"/>
            <a:ext cx="9514465" cy="2251388"/>
            <a:chOff x="0" y="-1028894"/>
            <a:chExt cx="12685953" cy="3001850"/>
          </a:xfrm>
        </p:grpSpPr>
        <p:sp>
          <p:nvSpPr>
            <p:cNvPr id="15" name="Freeform 15"/>
            <p:cNvSpPr/>
            <p:nvPr/>
          </p:nvSpPr>
          <p:spPr>
            <a:xfrm>
              <a:off x="11588805" y="882665"/>
              <a:ext cx="1097148" cy="1090291"/>
            </a:xfrm>
            <a:custGeom>
              <a:avLst/>
              <a:gdLst/>
              <a:ahLst/>
              <a:cxnLst/>
              <a:rect l="l" t="t" r="r" b="b"/>
              <a:pathLst>
                <a:path w="1097148" h="1090291">
                  <a:moveTo>
                    <a:pt x="0" y="0"/>
                  </a:moveTo>
                  <a:lnTo>
                    <a:pt x="1097148" y="0"/>
                  </a:lnTo>
                  <a:lnTo>
                    <a:pt x="1097148" y="1090290"/>
                  </a:lnTo>
                  <a:lnTo>
                    <a:pt x="0" y="1090290"/>
                  </a:lnTo>
                  <a:lnTo>
                    <a:pt x="0" y="0"/>
                  </a:lnTo>
                  <a:close/>
                </a:path>
              </a:pathLst>
            </a:custGeom>
            <a:blipFill>
              <a:blip r:embed="rId14"/>
              <a:stretch>
                <a:fillRect/>
              </a:stretch>
            </a:blipFill>
          </p:spPr>
          <p:txBody>
            <a:bodyPr/>
            <a:lstStyle/>
            <a:p>
              <a:endParaRPr lang="vi-VN"/>
            </a:p>
          </p:txBody>
        </p:sp>
        <p:sp>
          <p:nvSpPr>
            <p:cNvPr id="16" name="TextBox 16"/>
            <p:cNvSpPr txBox="1"/>
            <p:nvPr/>
          </p:nvSpPr>
          <p:spPr>
            <a:xfrm>
              <a:off x="333147" y="-1028894"/>
              <a:ext cx="11967838" cy="2487208"/>
            </a:xfrm>
            <a:prstGeom prst="rect">
              <a:avLst/>
            </a:prstGeom>
          </p:spPr>
          <p:txBody>
            <a:bodyPr lIns="0" tIns="0" rIns="0" bIns="0" rtlCol="0" anchor="t">
              <a:spAutoFit/>
            </a:bodyPr>
            <a:lstStyle/>
            <a:p>
              <a:pPr algn="ctr">
                <a:lnSpc>
                  <a:spcPts val="17463"/>
                </a:lnSpc>
              </a:pPr>
              <a:r>
                <a:rPr lang="en-US" sz="9289" dirty="0">
                  <a:solidFill>
                    <a:srgbClr val="FCFCFC"/>
                  </a:solidFill>
                  <a:latin typeface="Montserrat 1"/>
                  <a:ea typeface="Montserrat 1"/>
                  <a:cs typeface="Montserrat 1"/>
                  <a:sym typeface="Montserrat 1"/>
                </a:rPr>
                <a:t>VAN-LOGISTIC</a:t>
              </a:r>
            </a:p>
          </p:txBody>
        </p:sp>
        <p:sp>
          <p:nvSpPr>
            <p:cNvPr id="17" name="Freeform 17"/>
            <p:cNvSpPr/>
            <p:nvPr/>
          </p:nvSpPr>
          <p:spPr>
            <a:xfrm>
              <a:off x="0" y="0"/>
              <a:ext cx="1097148" cy="1090291"/>
            </a:xfrm>
            <a:custGeom>
              <a:avLst/>
              <a:gdLst/>
              <a:ahLst/>
              <a:cxnLst/>
              <a:rect l="l" t="t" r="r" b="b"/>
              <a:pathLst>
                <a:path w="1097148" h="1090291">
                  <a:moveTo>
                    <a:pt x="0" y="0"/>
                  </a:moveTo>
                  <a:lnTo>
                    <a:pt x="1097148" y="0"/>
                  </a:lnTo>
                  <a:lnTo>
                    <a:pt x="1097148" y="1090291"/>
                  </a:lnTo>
                  <a:lnTo>
                    <a:pt x="0" y="1090291"/>
                  </a:lnTo>
                  <a:lnTo>
                    <a:pt x="0" y="0"/>
                  </a:lnTo>
                  <a:close/>
                </a:path>
              </a:pathLst>
            </a:custGeom>
            <a:blipFill>
              <a:blip r:embed="rId14"/>
              <a:stretch>
                <a:fillRect/>
              </a:stretch>
            </a:blipFill>
          </p:spPr>
          <p:txBody>
            <a:bodyPr/>
            <a:lstStyle/>
            <a:p>
              <a:endParaRPr lang="vi-VN"/>
            </a:p>
          </p:txBody>
        </p:sp>
      </p:grpSp>
      <p:grpSp>
        <p:nvGrpSpPr>
          <p:cNvPr id="18" name="Group 18"/>
          <p:cNvGrpSpPr/>
          <p:nvPr/>
        </p:nvGrpSpPr>
        <p:grpSpPr>
          <a:xfrm>
            <a:off x="3420024" y="7013726"/>
            <a:ext cx="5399424" cy="47625"/>
            <a:chOff x="0" y="0"/>
            <a:chExt cx="3251493" cy="28679"/>
          </a:xfrm>
        </p:grpSpPr>
        <p:sp>
          <p:nvSpPr>
            <p:cNvPr id="19" name="Freeform 19"/>
            <p:cNvSpPr/>
            <p:nvPr/>
          </p:nvSpPr>
          <p:spPr>
            <a:xfrm>
              <a:off x="0" y="0"/>
              <a:ext cx="3251493" cy="28679"/>
            </a:xfrm>
            <a:custGeom>
              <a:avLst/>
              <a:gdLst/>
              <a:ahLst/>
              <a:cxnLst/>
              <a:rect l="l" t="t" r="r" b="b"/>
              <a:pathLst>
                <a:path w="3251493" h="28679">
                  <a:moveTo>
                    <a:pt x="0" y="0"/>
                  </a:moveTo>
                  <a:lnTo>
                    <a:pt x="3251493" y="0"/>
                  </a:lnTo>
                  <a:lnTo>
                    <a:pt x="3251493" y="28679"/>
                  </a:lnTo>
                  <a:lnTo>
                    <a:pt x="0" y="28679"/>
                  </a:lnTo>
                  <a:close/>
                </a:path>
              </a:pathLst>
            </a:custGeom>
            <a:gradFill rotWithShape="1">
              <a:gsLst>
                <a:gs pos="0">
                  <a:srgbClr val="FFFFFF">
                    <a:alpha val="0"/>
                  </a:srgbClr>
                </a:gs>
                <a:gs pos="33333">
                  <a:srgbClr val="FFFFFF">
                    <a:alpha val="100000"/>
                  </a:srgbClr>
                </a:gs>
                <a:gs pos="66667">
                  <a:srgbClr val="FFFFFF">
                    <a:alpha val="100000"/>
                  </a:srgbClr>
                </a:gs>
                <a:gs pos="100000">
                  <a:srgbClr val="FFFFFF">
                    <a:alpha val="0"/>
                  </a:srgbClr>
                </a:gs>
              </a:gsLst>
              <a:lin ang="0"/>
            </a:gradFill>
          </p:spPr>
          <p:txBody>
            <a:bodyPr/>
            <a:lstStyle/>
            <a:p>
              <a:endParaRPr lang="vi-VN"/>
            </a:p>
          </p:txBody>
        </p:sp>
        <p:sp>
          <p:nvSpPr>
            <p:cNvPr id="20" name="TextBox 20"/>
            <p:cNvSpPr txBox="1"/>
            <p:nvPr/>
          </p:nvSpPr>
          <p:spPr>
            <a:xfrm>
              <a:off x="0" y="-38100"/>
              <a:ext cx="3251493" cy="66779"/>
            </a:xfrm>
            <a:prstGeom prst="rect">
              <a:avLst/>
            </a:prstGeom>
          </p:spPr>
          <p:txBody>
            <a:bodyPr lIns="25495" tIns="25495" rIns="25495" bIns="25495" rtlCol="0" anchor="ctr"/>
            <a:lstStyle/>
            <a:p>
              <a:pPr algn="ctr">
                <a:lnSpc>
                  <a:spcPts val="3079"/>
                </a:lnSpc>
              </a:pPr>
              <a:endParaRPr/>
            </a:p>
          </p:txBody>
        </p:sp>
      </p:grpSp>
      <p:sp>
        <p:nvSpPr>
          <p:cNvPr id="21" name="Freeform 21"/>
          <p:cNvSpPr/>
          <p:nvPr/>
        </p:nvSpPr>
        <p:spPr>
          <a:xfrm rot="-10109579" flipH="1">
            <a:off x="17248732" y="4231320"/>
            <a:ext cx="3147120" cy="4206234"/>
          </a:xfrm>
          <a:custGeom>
            <a:avLst/>
            <a:gdLst/>
            <a:ahLst/>
            <a:cxnLst/>
            <a:rect l="l" t="t" r="r" b="b"/>
            <a:pathLst>
              <a:path w="3147120" h="4206234">
                <a:moveTo>
                  <a:pt x="3147120" y="0"/>
                </a:moveTo>
                <a:lnTo>
                  <a:pt x="0" y="0"/>
                </a:lnTo>
                <a:lnTo>
                  <a:pt x="0" y="4206234"/>
                </a:lnTo>
                <a:lnTo>
                  <a:pt x="3147120" y="4206234"/>
                </a:lnTo>
                <a:lnTo>
                  <a:pt x="3147120" y="0"/>
                </a:lnTo>
                <a:close/>
              </a:path>
            </a:pathLst>
          </a:custGeom>
          <a:blipFill>
            <a:blip r:embed="rId15">
              <a:alphaModFix amt="68000"/>
            </a:blip>
            <a:stretch>
              <a:fillRect l="-22935" r="-22935"/>
            </a:stretch>
          </a:blipFill>
        </p:spPr>
        <p:txBody>
          <a:bodyPr/>
          <a:lstStyle/>
          <a:p>
            <a:endParaRPr lang="vi-VN"/>
          </a:p>
        </p:txBody>
      </p:sp>
      <p:sp>
        <p:nvSpPr>
          <p:cNvPr id="22" name="Freeform 22"/>
          <p:cNvSpPr/>
          <p:nvPr/>
        </p:nvSpPr>
        <p:spPr>
          <a:xfrm rot="-4365274">
            <a:off x="16585498" y="7694610"/>
            <a:ext cx="2570311" cy="3411638"/>
          </a:xfrm>
          <a:custGeom>
            <a:avLst/>
            <a:gdLst/>
            <a:ahLst/>
            <a:cxnLst/>
            <a:rect l="l" t="t" r="r" b="b"/>
            <a:pathLst>
              <a:path w="2570311" h="3411638">
                <a:moveTo>
                  <a:pt x="0" y="0"/>
                </a:moveTo>
                <a:lnTo>
                  <a:pt x="2570311" y="0"/>
                </a:lnTo>
                <a:lnTo>
                  <a:pt x="2570311" y="3411637"/>
                </a:lnTo>
                <a:lnTo>
                  <a:pt x="0" y="3411637"/>
                </a:lnTo>
                <a:lnTo>
                  <a:pt x="0" y="0"/>
                </a:lnTo>
                <a:close/>
              </a:path>
            </a:pathLst>
          </a:custGeom>
          <a:blipFill>
            <a:blip r:embed="rId15">
              <a:alphaModFix amt="56000"/>
            </a:blip>
            <a:stretch>
              <a:fillRect l="-22432" r="-22432"/>
            </a:stretch>
          </a:blipFill>
        </p:spPr>
        <p:txBody>
          <a:bodyPr/>
          <a:lstStyle/>
          <a:p>
            <a:endParaRPr lang="vi-VN"/>
          </a:p>
        </p:txBody>
      </p:sp>
      <p:sp>
        <p:nvSpPr>
          <p:cNvPr id="23" name="Freeform 23"/>
          <p:cNvSpPr/>
          <p:nvPr/>
        </p:nvSpPr>
        <p:spPr>
          <a:xfrm>
            <a:off x="-960224" y="7357517"/>
            <a:ext cx="11450934" cy="4538714"/>
          </a:xfrm>
          <a:custGeom>
            <a:avLst/>
            <a:gdLst/>
            <a:ahLst/>
            <a:cxnLst/>
            <a:rect l="l" t="t" r="r" b="b"/>
            <a:pathLst>
              <a:path w="11622634" h="4634525">
                <a:moveTo>
                  <a:pt x="0" y="0"/>
                </a:moveTo>
                <a:lnTo>
                  <a:pt x="11622634" y="0"/>
                </a:lnTo>
                <a:lnTo>
                  <a:pt x="11622634" y="4634526"/>
                </a:lnTo>
                <a:lnTo>
                  <a:pt x="0" y="4634526"/>
                </a:lnTo>
                <a:lnTo>
                  <a:pt x="0" y="0"/>
                </a:lnTo>
                <a:close/>
              </a:path>
            </a:pathLst>
          </a:custGeom>
          <a:blipFill>
            <a:blip r:embed="rId16"/>
            <a:stretch>
              <a:fillRect/>
            </a:stretch>
          </a:blipFill>
        </p:spPr>
        <p:txBody>
          <a:bodyPr/>
          <a:lstStyle/>
          <a:p>
            <a:endParaRPr lang="vi-VN"/>
          </a:p>
        </p:txBody>
      </p:sp>
      <p:grpSp>
        <p:nvGrpSpPr>
          <p:cNvPr id="24" name="Group 24"/>
          <p:cNvGrpSpPr/>
          <p:nvPr/>
        </p:nvGrpSpPr>
        <p:grpSpPr>
          <a:xfrm>
            <a:off x="8001000" y="8771090"/>
            <a:ext cx="694882" cy="597598"/>
            <a:chOff x="0" y="0"/>
            <a:chExt cx="926509" cy="796798"/>
          </a:xfrm>
        </p:grpSpPr>
        <p:sp>
          <p:nvSpPr>
            <p:cNvPr id="25" name="Freeform 25"/>
            <p:cNvSpPr/>
            <p:nvPr/>
          </p:nvSpPr>
          <p:spPr>
            <a:xfrm>
              <a:off x="0" y="0"/>
              <a:ext cx="926509" cy="796798"/>
            </a:xfrm>
            <a:custGeom>
              <a:avLst/>
              <a:gdLst/>
              <a:ahLst/>
              <a:cxnLst/>
              <a:rect l="l" t="t" r="r" b="b"/>
              <a:pathLst>
                <a:path w="926509" h="796798">
                  <a:moveTo>
                    <a:pt x="0" y="0"/>
                  </a:moveTo>
                  <a:lnTo>
                    <a:pt x="926509" y="0"/>
                  </a:lnTo>
                  <a:lnTo>
                    <a:pt x="926509" y="796798"/>
                  </a:lnTo>
                  <a:lnTo>
                    <a:pt x="0" y="796798"/>
                  </a:lnTo>
                  <a:lnTo>
                    <a:pt x="0" y="0"/>
                  </a:lnTo>
                  <a:close/>
                </a:path>
              </a:pathLst>
            </a:custGeom>
            <a:blipFill>
              <a:blip r:embed="rId11"/>
              <a:stretch>
                <a:fillRect/>
              </a:stretch>
            </a:blipFill>
          </p:spPr>
          <p:txBody>
            <a:bodyPr/>
            <a:lstStyle/>
            <a:p>
              <a:endParaRPr lang="vi-VN"/>
            </a:p>
          </p:txBody>
        </p:sp>
        <p:sp>
          <p:nvSpPr>
            <p:cNvPr id="26" name="Freeform 26"/>
            <p:cNvSpPr/>
            <p:nvPr/>
          </p:nvSpPr>
          <p:spPr>
            <a:xfrm>
              <a:off x="207586" y="122411"/>
              <a:ext cx="529772" cy="526577"/>
            </a:xfrm>
            <a:custGeom>
              <a:avLst/>
              <a:gdLst/>
              <a:ahLst/>
              <a:cxnLst/>
              <a:rect l="l" t="t" r="r" b="b"/>
              <a:pathLst>
                <a:path w="529772" h="526577">
                  <a:moveTo>
                    <a:pt x="0" y="0"/>
                  </a:moveTo>
                  <a:lnTo>
                    <a:pt x="529772" y="0"/>
                  </a:lnTo>
                  <a:lnTo>
                    <a:pt x="529772" y="526576"/>
                  </a:lnTo>
                  <a:lnTo>
                    <a:pt x="0" y="526576"/>
                  </a:lnTo>
                  <a:lnTo>
                    <a:pt x="0" y="0"/>
                  </a:lnTo>
                  <a:close/>
                </a:path>
              </a:pathLst>
            </a:custGeom>
            <a:blipFill>
              <a:blip r:embed="rId17"/>
              <a:stretch>
                <a:fillRect l="-2035" r="-619" b="-3277"/>
              </a:stretch>
            </a:blipFill>
          </p:spPr>
          <p:txBody>
            <a:bodyPr/>
            <a:lstStyle/>
            <a:p>
              <a:endParaRPr lang="vi-VN"/>
            </a:p>
          </p:txBody>
        </p:sp>
      </p:grpSp>
      <p:grpSp>
        <p:nvGrpSpPr>
          <p:cNvPr id="27" name="Group 27"/>
          <p:cNvGrpSpPr/>
          <p:nvPr/>
        </p:nvGrpSpPr>
        <p:grpSpPr>
          <a:xfrm>
            <a:off x="8534400" y="8723465"/>
            <a:ext cx="748484" cy="736009"/>
            <a:chOff x="0" y="0"/>
            <a:chExt cx="997978" cy="981345"/>
          </a:xfrm>
        </p:grpSpPr>
        <p:sp>
          <p:nvSpPr>
            <p:cNvPr id="28" name="Freeform 28"/>
            <p:cNvSpPr/>
            <p:nvPr/>
          </p:nvSpPr>
          <p:spPr>
            <a:xfrm>
              <a:off x="0" y="0"/>
              <a:ext cx="997978" cy="981345"/>
            </a:xfrm>
            <a:custGeom>
              <a:avLst/>
              <a:gdLst/>
              <a:ahLst/>
              <a:cxnLst/>
              <a:rect l="l" t="t" r="r" b="b"/>
              <a:pathLst>
                <a:path w="997978" h="981345">
                  <a:moveTo>
                    <a:pt x="0" y="0"/>
                  </a:moveTo>
                  <a:lnTo>
                    <a:pt x="997978" y="0"/>
                  </a:lnTo>
                  <a:lnTo>
                    <a:pt x="997978" y="981345"/>
                  </a:lnTo>
                  <a:lnTo>
                    <a:pt x="0" y="981345"/>
                  </a:lnTo>
                  <a:lnTo>
                    <a:pt x="0" y="0"/>
                  </a:lnTo>
                  <a:close/>
                </a:path>
              </a:pathLst>
            </a:custGeom>
            <a:blipFill>
              <a:blip r:embed="rId18"/>
              <a:stretch>
                <a:fillRect/>
              </a:stretch>
            </a:blipFill>
          </p:spPr>
          <p:txBody>
            <a:bodyPr/>
            <a:lstStyle/>
            <a:p>
              <a:endParaRPr lang="vi-VN"/>
            </a:p>
          </p:txBody>
        </p:sp>
        <p:sp>
          <p:nvSpPr>
            <p:cNvPr id="29" name="Freeform 29"/>
            <p:cNvSpPr/>
            <p:nvPr/>
          </p:nvSpPr>
          <p:spPr>
            <a:xfrm>
              <a:off x="154951" y="37505"/>
              <a:ext cx="728955" cy="728955"/>
            </a:xfrm>
            <a:custGeom>
              <a:avLst/>
              <a:gdLst/>
              <a:ahLst/>
              <a:cxnLst/>
              <a:rect l="l" t="t" r="r" b="b"/>
              <a:pathLst>
                <a:path w="728955" h="728955">
                  <a:moveTo>
                    <a:pt x="0" y="0"/>
                  </a:moveTo>
                  <a:lnTo>
                    <a:pt x="728955" y="0"/>
                  </a:lnTo>
                  <a:lnTo>
                    <a:pt x="728955" y="728955"/>
                  </a:lnTo>
                  <a:lnTo>
                    <a:pt x="0" y="72895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vi-VN"/>
            </a:p>
          </p:txBody>
        </p:sp>
      </p:grpSp>
      <p:grpSp>
        <p:nvGrpSpPr>
          <p:cNvPr id="30" name="Group 30"/>
          <p:cNvGrpSpPr/>
          <p:nvPr/>
        </p:nvGrpSpPr>
        <p:grpSpPr>
          <a:xfrm>
            <a:off x="4740997" y="8856811"/>
            <a:ext cx="4692521" cy="425042"/>
            <a:chOff x="0" y="0"/>
            <a:chExt cx="6256695" cy="566723"/>
          </a:xfrm>
        </p:grpSpPr>
        <p:sp>
          <p:nvSpPr>
            <p:cNvPr id="31" name="Freeform 31"/>
            <p:cNvSpPr/>
            <p:nvPr/>
          </p:nvSpPr>
          <p:spPr>
            <a:xfrm>
              <a:off x="0" y="162459"/>
              <a:ext cx="411464" cy="404263"/>
            </a:xfrm>
            <a:custGeom>
              <a:avLst/>
              <a:gdLst/>
              <a:ahLst/>
              <a:cxnLst/>
              <a:rect l="l" t="t" r="r" b="b"/>
              <a:pathLst>
                <a:path w="411464" h="404263">
                  <a:moveTo>
                    <a:pt x="0" y="0"/>
                  </a:moveTo>
                  <a:lnTo>
                    <a:pt x="411464" y="0"/>
                  </a:lnTo>
                  <a:lnTo>
                    <a:pt x="411464" y="404264"/>
                  </a:lnTo>
                  <a:lnTo>
                    <a:pt x="0" y="40426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vi-VN"/>
            </a:p>
          </p:txBody>
        </p:sp>
        <p:sp>
          <p:nvSpPr>
            <p:cNvPr id="32" name="TextBox 32"/>
            <p:cNvSpPr txBox="1"/>
            <p:nvPr/>
          </p:nvSpPr>
          <p:spPr>
            <a:xfrm>
              <a:off x="525764" y="0"/>
              <a:ext cx="5730931" cy="546144"/>
            </a:xfrm>
            <a:prstGeom prst="rect">
              <a:avLst/>
            </a:prstGeom>
          </p:spPr>
          <p:txBody>
            <a:bodyPr lIns="0" tIns="0" rIns="0" bIns="0" rtlCol="0" anchor="t">
              <a:spAutoFit/>
            </a:bodyPr>
            <a:lstStyle/>
            <a:p>
              <a:pPr algn="l">
                <a:lnSpc>
                  <a:spcPts val="3239"/>
                </a:lnSpc>
                <a:spcBef>
                  <a:spcPct val="0"/>
                </a:spcBef>
              </a:pPr>
              <a:r>
                <a:rPr lang="en-US" sz="2699" spc="129" dirty="0">
                  <a:solidFill>
                    <a:srgbClr val="FFFFFF"/>
                  </a:solidFill>
                  <a:latin typeface="Montserrat 2"/>
                  <a:ea typeface="Montserrat 2"/>
                  <a:cs typeface="Montserrat 2"/>
                  <a:sym typeface="Montserrat 2"/>
                </a:rPr>
                <a:t>1900232303</a:t>
              </a:r>
            </a:p>
          </p:txBody>
        </p:sp>
      </p:grpSp>
      <p:grpSp>
        <p:nvGrpSpPr>
          <p:cNvPr id="33" name="Group 33"/>
          <p:cNvGrpSpPr/>
          <p:nvPr/>
        </p:nvGrpSpPr>
        <p:grpSpPr>
          <a:xfrm>
            <a:off x="1417199" y="8894911"/>
            <a:ext cx="3066058" cy="419117"/>
            <a:chOff x="0" y="0"/>
            <a:chExt cx="4088077" cy="558822"/>
          </a:xfrm>
        </p:grpSpPr>
        <p:sp>
          <p:nvSpPr>
            <p:cNvPr id="34" name="Freeform 34"/>
            <p:cNvSpPr/>
            <p:nvPr/>
          </p:nvSpPr>
          <p:spPr>
            <a:xfrm>
              <a:off x="0" y="111659"/>
              <a:ext cx="370511" cy="370511"/>
            </a:xfrm>
            <a:custGeom>
              <a:avLst/>
              <a:gdLst/>
              <a:ahLst/>
              <a:cxnLst/>
              <a:rect l="l" t="t" r="r" b="b"/>
              <a:pathLst>
                <a:path w="370511" h="370511">
                  <a:moveTo>
                    <a:pt x="0" y="0"/>
                  </a:moveTo>
                  <a:lnTo>
                    <a:pt x="370511" y="0"/>
                  </a:lnTo>
                  <a:lnTo>
                    <a:pt x="370511" y="370512"/>
                  </a:lnTo>
                  <a:lnTo>
                    <a:pt x="0" y="37051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endParaRPr lang="vi-VN"/>
            </a:p>
          </p:txBody>
        </p:sp>
        <p:sp>
          <p:nvSpPr>
            <p:cNvPr id="35" name="TextBox 35"/>
            <p:cNvSpPr txBox="1"/>
            <p:nvPr/>
          </p:nvSpPr>
          <p:spPr>
            <a:xfrm>
              <a:off x="519288" y="9525"/>
              <a:ext cx="3568790" cy="549297"/>
            </a:xfrm>
            <a:prstGeom prst="rect">
              <a:avLst/>
            </a:prstGeom>
          </p:spPr>
          <p:txBody>
            <a:bodyPr lIns="0" tIns="0" rIns="0" bIns="0" rtlCol="0" anchor="t">
              <a:spAutoFit/>
            </a:bodyPr>
            <a:lstStyle/>
            <a:p>
              <a:pPr algn="l">
                <a:lnSpc>
                  <a:spcPts val="3359"/>
                </a:lnSpc>
                <a:spcBef>
                  <a:spcPct val="0"/>
                </a:spcBef>
              </a:pPr>
              <a:r>
                <a:rPr lang="en-US" sz="2799">
                  <a:solidFill>
                    <a:srgbClr val="FFFFFF"/>
                  </a:solidFill>
                  <a:latin typeface="Montserrat 2"/>
                  <a:ea typeface="Montserrat 2"/>
                  <a:cs typeface="Montserrat 2"/>
                  <a:sym typeface="Montserrat 2"/>
                </a:rPr>
                <a:t>http://vuhai.co</a:t>
              </a:r>
            </a:p>
          </p:txBody>
        </p:sp>
      </p:grpSp>
      <p:sp>
        <p:nvSpPr>
          <p:cNvPr id="36" name="TextBox 36"/>
          <p:cNvSpPr txBox="1"/>
          <p:nvPr/>
        </p:nvSpPr>
        <p:spPr>
          <a:xfrm>
            <a:off x="-662876" y="4366680"/>
            <a:ext cx="13710350" cy="2492990"/>
          </a:xfrm>
          <a:prstGeom prst="rect">
            <a:avLst/>
          </a:prstGeom>
        </p:spPr>
        <p:txBody>
          <a:bodyPr wrap="square" lIns="0" tIns="0" rIns="0" bIns="0" rtlCol="0" anchor="t">
            <a:spAutoFit/>
          </a:bodyPr>
          <a:lstStyle/>
          <a:p>
            <a:pPr algn="ctr">
              <a:lnSpc>
                <a:spcPct val="150000"/>
              </a:lnSpc>
            </a:pPr>
            <a:r>
              <a:rPr lang="en-US" sz="3600" dirty="0" err="1">
                <a:solidFill>
                  <a:schemeClr val="bg1"/>
                </a:solidFill>
                <a:latin typeface="Montserrat 2"/>
                <a:ea typeface="Montserrat 2"/>
                <a:cs typeface="Montserrat 2"/>
                <a:sym typeface="Montserrat 2"/>
              </a:rPr>
              <a:t>Giải</a:t>
            </a:r>
            <a:r>
              <a:rPr lang="en-US" sz="3600" dirty="0">
                <a:solidFill>
                  <a:schemeClr val="bg1"/>
                </a:solidFill>
                <a:latin typeface="Montserrat 2"/>
                <a:ea typeface="Montserrat 2"/>
                <a:cs typeface="Montserrat 2"/>
                <a:sym typeface="Montserrat 2"/>
              </a:rPr>
              <a:t> </a:t>
            </a:r>
            <a:r>
              <a:rPr lang="en-US" sz="3600" dirty="0" err="1">
                <a:solidFill>
                  <a:schemeClr val="bg1"/>
                </a:solidFill>
                <a:latin typeface="Montserrat 2"/>
                <a:ea typeface="Montserrat 2"/>
                <a:cs typeface="Montserrat 2"/>
                <a:sym typeface="Montserrat 2"/>
              </a:rPr>
              <a:t>pháp</a:t>
            </a:r>
            <a:r>
              <a:rPr lang="en-US" sz="3600" dirty="0">
                <a:solidFill>
                  <a:schemeClr val="bg1"/>
                </a:solidFill>
                <a:latin typeface="Montserrat 2"/>
                <a:ea typeface="Montserrat 2"/>
                <a:cs typeface="Montserrat 2"/>
                <a:sym typeface="Montserrat 2"/>
              </a:rPr>
              <a:t> </a:t>
            </a:r>
            <a:r>
              <a:rPr lang="en-US" sz="3600" dirty="0" err="1">
                <a:solidFill>
                  <a:schemeClr val="bg1"/>
                </a:solidFill>
                <a:latin typeface="Montserrat 2"/>
                <a:ea typeface="Montserrat 2"/>
                <a:cs typeface="Montserrat 2"/>
                <a:sym typeface="Montserrat 2"/>
              </a:rPr>
              <a:t>toàn</a:t>
            </a:r>
            <a:r>
              <a:rPr lang="en-US" sz="3600" dirty="0">
                <a:solidFill>
                  <a:schemeClr val="bg1"/>
                </a:solidFill>
                <a:latin typeface="Montserrat 2"/>
                <a:ea typeface="Montserrat 2"/>
                <a:cs typeface="Montserrat 2"/>
                <a:sym typeface="Montserrat 2"/>
              </a:rPr>
              <a:t> </a:t>
            </a:r>
            <a:r>
              <a:rPr lang="en-US" sz="3600" dirty="0" err="1">
                <a:solidFill>
                  <a:schemeClr val="bg1"/>
                </a:solidFill>
                <a:latin typeface="Montserrat 2"/>
                <a:ea typeface="Montserrat 2"/>
                <a:cs typeface="Montserrat 2"/>
                <a:sym typeface="Montserrat 2"/>
              </a:rPr>
              <a:t>diện</a:t>
            </a:r>
            <a:r>
              <a:rPr lang="en-US" sz="3600" dirty="0">
                <a:solidFill>
                  <a:schemeClr val="bg1"/>
                </a:solidFill>
                <a:latin typeface="Montserrat 2"/>
                <a:ea typeface="Montserrat 2"/>
                <a:cs typeface="Montserrat 2"/>
                <a:sym typeface="Montserrat 2"/>
              </a:rPr>
              <a:t> </a:t>
            </a:r>
            <a:r>
              <a:rPr lang="en-US" sz="3600" dirty="0" err="1">
                <a:solidFill>
                  <a:schemeClr val="bg1"/>
                </a:solidFill>
                <a:latin typeface="Montserrat 2"/>
                <a:ea typeface="Montserrat 2"/>
                <a:cs typeface="Montserrat 2"/>
                <a:sym typeface="Montserrat 2"/>
              </a:rPr>
              <a:t>cho</a:t>
            </a:r>
            <a:r>
              <a:rPr lang="en-US" sz="3600" dirty="0">
                <a:solidFill>
                  <a:schemeClr val="bg1"/>
                </a:solidFill>
                <a:latin typeface="Montserrat 2"/>
                <a:ea typeface="Montserrat 2"/>
                <a:cs typeface="Montserrat 2"/>
                <a:sym typeface="Montserrat 2"/>
              </a:rPr>
              <a:t> C/O </a:t>
            </a:r>
            <a:r>
              <a:rPr lang="en-US" sz="3600" dirty="0" err="1">
                <a:solidFill>
                  <a:schemeClr val="bg1"/>
                </a:solidFill>
                <a:latin typeface="Montserrat 2"/>
                <a:ea typeface="Montserrat 2"/>
                <a:cs typeface="Montserrat 2"/>
                <a:sym typeface="Montserrat 2"/>
              </a:rPr>
              <a:t>điện</a:t>
            </a:r>
            <a:r>
              <a:rPr lang="en-US" sz="3600" dirty="0">
                <a:solidFill>
                  <a:schemeClr val="bg1"/>
                </a:solidFill>
                <a:latin typeface="Montserrat 2"/>
                <a:ea typeface="Montserrat 2"/>
                <a:cs typeface="Montserrat 2"/>
                <a:sym typeface="Montserrat 2"/>
              </a:rPr>
              <a:t> </a:t>
            </a:r>
            <a:r>
              <a:rPr lang="en-US" sz="3600" dirty="0" err="1">
                <a:solidFill>
                  <a:schemeClr val="bg1"/>
                </a:solidFill>
                <a:latin typeface="Montserrat 2"/>
                <a:ea typeface="Montserrat 2"/>
                <a:cs typeface="Montserrat 2"/>
                <a:sym typeface="Montserrat 2"/>
              </a:rPr>
              <a:t>tử</a:t>
            </a:r>
            <a:r>
              <a:rPr lang="en-US" sz="3600" dirty="0">
                <a:solidFill>
                  <a:schemeClr val="bg1"/>
                </a:solidFill>
                <a:latin typeface="Montserrat 2"/>
                <a:ea typeface="Montserrat 2"/>
                <a:cs typeface="Montserrat 2"/>
                <a:sym typeface="Montserrat 2"/>
              </a:rPr>
              <a:t> </a:t>
            </a:r>
            <a:endParaRPr lang="vi-VN" sz="3600" dirty="0">
              <a:solidFill>
                <a:schemeClr val="bg1"/>
              </a:solidFill>
              <a:latin typeface="Montserrat 2"/>
              <a:ea typeface="Montserrat 2"/>
              <a:cs typeface="Montserrat 2"/>
              <a:sym typeface="Montserrat 2"/>
            </a:endParaRPr>
          </a:p>
          <a:p>
            <a:pPr algn="ctr">
              <a:lnSpc>
                <a:spcPct val="150000"/>
              </a:lnSpc>
            </a:pPr>
            <a:r>
              <a:rPr lang="en-US" sz="3600" dirty="0" err="1">
                <a:solidFill>
                  <a:schemeClr val="bg1"/>
                </a:solidFill>
                <a:latin typeface="Arimo" pitchFamily="34" charset="0"/>
                <a:ea typeface="Arimo" pitchFamily="34" charset="-122"/>
                <a:cs typeface="Arimo" pitchFamily="34" charset="-120"/>
              </a:rPr>
              <a:t>Đồng</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hành</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cùng</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doanh</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nghiệp</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trên</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hành</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trình</a:t>
            </a:r>
            <a:r>
              <a:rPr lang="en-US" sz="3600" dirty="0">
                <a:solidFill>
                  <a:schemeClr val="bg1"/>
                </a:solidFill>
                <a:latin typeface="Arimo" pitchFamily="34" charset="0"/>
                <a:ea typeface="Arimo" pitchFamily="34" charset="-122"/>
                <a:cs typeface="Arimo" pitchFamily="34" charset="-120"/>
              </a:rPr>
              <a:t> </a:t>
            </a:r>
            <a:endParaRPr lang="vi-VN" sz="3600" dirty="0">
              <a:solidFill>
                <a:schemeClr val="bg1"/>
              </a:solidFill>
              <a:latin typeface="Arimo" pitchFamily="34" charset="0"/>
              <a:ea typeface="Arimo" pitchFamily="34" charset="-122"/>
              <a:cs typeface="Arimo" pitchFamily="34" charset="-120"/>
            </a:endParaRPr>
          </a:p>
          <a:p>
            <a:pPr algn="ctr">
              <a:lnSpc>
                <a:spcPct val="150000"/>
              </a:lnSpc>
            </a:pPr>
            <a:r>
              <a:rPr lang="en-US" sz="3600" dirty="0" err="1">
                <a:solidFill>
                  <a:schemeClr val="bg1"/>
                </a:solidFill>
                <a:latin typeface="Arimo" pitchFamily="34" charset="0"/>
                <a:ea typeface="Arimo" pitchFamily="34" charset="-122"/>
                <a:cs typeface="Arimo" pitchFamily="34" charset="-120"/>
              </a:rPr>
              <a:t>chuyển</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đổi</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số</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thương</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mại</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quốc</a:t>
            </a:r>
            <a:r>
              <a:rPr lang="en-US" sz="3600" dirty="0">
                <a:solidFill>
                  <a:schemeClr val="bg1"/>
                </a:solidFill>
                <a:latin typeface="Arimo" pitchFamily="34" charset="0"/>
                <a:ea typeface="Arimo" pitchFamily="34" charset="-122"/>
                <a:cs typeface="Arimo" pitchFamily="34" charset="-120"/>
              </a:rPr>
              <a:t> </a:t>
            </a:r>
            <a:r>
              <a:rPr lang="en-US" sz="3600" dirty="0" err="1">
                <a:solidFill>
                  <a:schemeClr val="bg1"/>
                </a:solidFill>
                <a:latin typeface="Arimo" pitchFamily="34" charset="0"/>
                <a:ea typeface="Arimo" pitchFamily="34" charset="-122"/>
                <a:cs typeface="Arimo" pitchFamily="34" charset="-120"/>
              </a:rPr>
              <a:t>tế</a:t>
            </a:r>
            <a:endParaRPr lang="en-US" sz="3600" dirty="0">
              <a:solidFill>
                <a:schemeClr val="bg1"/>
              </a:solidFill>
            </a:endParaRPr>
          </a:p>
        </p:txBody>
      </p:sp>
      <p:sp>
        <p:nvSpPr>
          <p:cNvPr id="37" name="TextBox 37"/>
          <p:cNvSpPr txBox="1"/>
          <p:nvPr/>
        </p:nvSpPr>
        <p:spPr>
          <a:xfrm>
            <a:off x="1335891" y="7593291"/>
            <a:ext cx="6131306" cy="481735"/>
          </a:xfrm>
          <a:prstGeom prst="rect">
            <a:avLst/>
          </a:prstGeom>
        </p:spPr>
        <p:txBody>
          <a:bodyPr wrap="square" lIns="0" tIns="0" rIns="0" bIns="0" rtlCol="0" anchor="t">
            <a:spAutoFit/>
          </a:bodyPr>
          <a:lstStyle/>
          <a:p>
            <a:pPr algn="ctr">
              <a:lnSpc>
                <a:spcPts val="4060"/>
              </a:lnSpc>
            </a:pPr>
            <a:r>
              <a:rPr lang="en-US" sz="2900" dirty="0" err="1">
                <a:solidFill>
                  <a:srgbClr val="FEFEFE"/>
                </a:solidFill>
                <a:latin typeface="Montserrat 2"/>
                <a:ea typeface="Montserrat 2"/>
                <a:cs typeface="Montserrat 2"/>
                <a:sym typeface="Montserrat 2"/>
              </a:rPr>
              <a:t>Thuyết</a:t>
            </a:r>
            <a:r>
              <a:rPr lang="en-US" sz="2900" dirty="0">
                <a:solidFill>
                  <a:srgbClr val="FEFEFE"/>
                </a:solidFill>
                <a:latin typeface="Montserrat 2"/>
                <a:ea typeface="Montserrat 2"/>
                <a:cs typeface="Montserrat 2"/>
                <a:sym typeface="Montserrat 2"/>
              </a:rPr>
              <a:t> </a:t>
            </a:r>
            <a:r>
              <a:rPr lang="en-US" sz="2900" dirty="0" err="1">
                <a:solidFill>
                  <a:srgbClr val="FEFEFE"/>
                </a:solidFill>
                <a:latin typeface="Montserrat 2"/>
                <a:ea typeface="Montserrat 2"/>
                <a:cs typeface="Montserrat 2"/>
                <a:sym typeface="Montserrat 2"/>
              </a:rPr>
              <a:t>trình</a:t>
            </a:r>
            <a:r>
              <a:rPr lang="en-US" sz="2900" dirty="0">
                <a:solidFill>
                  <a:srgbClr val="FEFEFE"/>
                </a:solidFill>
                <a:latin typeface="Montserrat 2"/>
                <a:ea typeface="Montserrat 2"/>
                <a:cs typeface="Montserrat 2"/>
                <a:sym typeface="Montserrat 2"/>
              </a:rPr>
              <a:t>: </a:t>
            </a:r>
            <a:r>
              <a:rPr lang="en-US" sz="2900" dirty="0" err="1">
                <a:solidFill>
                  <a:srgbClr val="FEFEFE"/>
                </a:solidFill>
                <a:latin typeface="Montserrat 2"/>
                <a:ea typeface="Montserrat 2"/>
                <a:cs typeface="Montserrat 2"/>
                <a:sym typeface="Montserrat 2"/>
              </a:rPr>
              <a:t>Phòng</a:t>
            </a:r>
            <a:r>
              <a:rPr lang="en-US" sz="2900" dirty="0">
                <a:solidFill>
                  <a:srgbClr val="FEFEFE"/>
                </a:solidFill>
                <a:latin typeface="Montserrat 2"/>
                <a:ea typeface="Montserrat 2"/>
                <a:cs typeface="Montserrat 2"/>
                <a:sym typeface="Montserrat 2"/>
              </a:rPr>
              <a:t> Kinh </a:t>
            </a:r>
            <a:r>
              <a:rPr lang="en-US" sz="2900" dirty="0" err="1">
                <a:solidFill>
                  <a:srgbClr val="FEFEFE"/>
                </a:solidFill>
                <a:latin typeface="Montserrat 2"/>
                <a:ea typeface="Montserrat 2"/>
                <a:cs typeface="Montserrat 2"/>
                <a:sym typeface="Montserrat 2"/>
              </a:rPr>
              <a:t>doanh</a:t>
            </a:r>
            <a:endParaRPr lang="en-US" sz="2900" dirty="0">
              <a:solidFill>
                <a:srgbClr val="FEFEFE"/>
              </a:solidFill>
              <a:latin typeface="Montserrat 2"/>
              <a:ea typeface="Montserrat 2"/>
              <a:cs typeface="Montserrat 2"/>
              <a:sym typeface="Montserrat 2"/>
            </a:endParaRPr>
          </a:p>
        </p:txBody>
      </p:sp>
      <p:sp>
        <p:nvSpPr>
          <p:cNvPr id="38" name="TextBox 38"/>
          <p:cNvSpPr txBox="1"/>
          <p:nvPr/>
        </p:nvSpPr>
        <p:spPr>
          <a:xfrm>
            <a:off x="1371600" y="8216085"/>
            <a:ext cx="8982544" cy="488330"/>
          </a:xfrm>
          <a:prstGeom prst="rect">
            <a:avLst/>
          </a:prstGeom>
        </p:spPr>
        <p:txBody>
          <a:bodyPr lIns="0" tIns="0" rIns="0" bIns="0" rtlCol="0" anchor="t">
            <a:spAutoFit/>
          </a:bodyPr>
          <a:lstStyle/>
          <a:p>
            <a:pPr algn="l">
              <a:lnSpc>
                <a:spcPts val="4060"/>
              </a:lnSpc>
            </a:pPr>
            <a:r>
              <a:rPr lang="en-US" sz="2900" spc="29" dirty="0">
                <a:solidFill>
                  <a:srgbClr val="FEFEFE"/>
                </a:solidFill>
                <a:latin typeface="Montserrat 2"/>
                <a:ea typeface="Montserrat 2"/>
                <a:cs typeface="Montserrat 2"/>
                <a:sym typeface="Montserrat 2"/>
              </a:rPr>
              <a:t>Công ty </a:t>
            </a:r>
            <a:r>
              <a:rPr lang="en-US" sz="2900" spc="29" dirty="0" err="1">
                <a:solidFill>
                  <a:srgbClr val="FEFEFE"/>
                </a:solidFill>
                <a:latin typeface="Montserrat 2"/>
                <a:ea typeface="Montserrat 2"/>
                <a:cs typeface="Montserrat 2"/>
                <a:sym typeface="Montserrat 2"/>
              </a:rPr>
              <a:t>Cổ</a:t>
            </a:r>
            <a:r>
              <a:rPr lang="en-US" sz="2900" spc="29" dirty="0">
                <a:solidFill>
                  <a:srgbClr val="FEFEFE"/>
                </a:solidFill>
                <a:latin typeface="Montserrat 2"/>
                <a:ea typeface="Montserrat 2"/>
                <a:cs typeface="Montserrat 2"/>
                <a:sym typeface="Montserrat 2"/>
              </a:rPr>
              <a:t> </a:t>
            </a:r>
            <a:r>
              <a:rPr lang="en-US" sz="2900" spc="29" dirty="0" err="1">
                <a:solidFill>
                  <a:srgbClr val="FEFEFE"/>
                </a:solidFill>
                <a:latin typeface="Montserrat 2"/>
                <a:ea typeface="Montserrat 2"/>
                <a:cs typeface="Montserrat 2"/>
                <a:sym typeface="Montserrat 2"/>
              </a:rPr>
              <a:t>phần</a:t>
            </a:r>
            <a:r>
              <a:rPr lang="en-US" sz="2900" spc="29" dirty="0">
                <a:solidFill>
                  <a:srgbClr val="FEFEFE"/>
                </a:solidFill>
                <a:latin typeface="Montserrat 2"/>
                <a:ea typeface="Montserrat 2"/>
                <a:cs typeface="Montserrat 2"/>
                <a:sym typeface="Montserrat 2"/>
              </a:rPr>
              <a:t> </a:t>
            </a:r>
            <a:r>
              <a:rPr lang="en-US" sz="2900" spc="29" dirty="0" err="1">
                <a:solidFill>
                  <a:srgbClr val="FEFEFE"/>
                </a:solidFill>
                <a:latin typeface="Montserrat 2"/>
                <a:ea typeface="Montserrat 2"/>
                <a:cs typeface="Montserrat 2"/>
                <a:sym typeface="Montserrat 2"/>
              </a:rPr>
              <a:t>Ứng</a:t>
            </a:r>
            <a:r>
              <a:rPr lang="en-US" sz="2900" spc="29" dirty="0">
                <a:solidFill>
                  <a:srgbClr val="FEFEFE"/>
                </a:solidFill>
                <a:latin typeface="Montserrat 2"/>
                <a:ea typeface="Montserrat 2"/>
                <a:cs typeface="Montserrat 2"/>
                <a:sym typeface="Montserrat 2"/>
              </a:rPr>
              <a:t> </a:t>
            </a:r>
            <a:r>
              <a:rPr lang="en-US" sz="2900" spc="29" dirty="0" err="1">
                <a:solidFill>
                  <a:srgbClr val="FEFEFE"/>
                </a:solidFill>
                <a:latin typeface="Montserrat 2"/>
                <a:ea typeface="Montserrat 2"/>
                <a:cs typeface="Montserrat 2"/>
                <a:sym typeface="Montserrat 2"/>
              </a:rPr>
              <a:t>dụng</a:t>
            </a:r>
            <a:r>
              <a:rPr lang="en-US" sz="2900" spc="29" dirty="0">
                <a:solidFill>
                  <a:srgbClr val="FEFEFE"/>
                </a:solidFill>
                <a:latin typeface="Montserrat 2"/>
                <a:ea typeface="Montserrat 2"/>
                <a:cs typeface="Montserrat 2"/>
                <a:sym typeface="Montserrat 2"/>
              </a:rPr>
              <a:t> Công </a:t>
            </a:r>
            <a:r>
              <a:rPr lang="en-US" sz="2900" spc="29" dirty="0" err="1">
                <a:solidFill>
                  <a:srgbClr val="FEFEFE"/>
                </a:solidFill>
                <a:latin typeface="Montserrat 2"/>
                <a:ea typeface="Montserrat 2"/>
                <a:cs typeface="Montserrat 2"/>
                <a:sym typeface="Montserrat 2"/>
              </a:rPr>
              <a:t>nghệ</a:t>
            </a:r>
            <a:r>
              <a:rPr lang="en-US" sz="2900" spc="29" dirty="0">
                <a:solidFill>
                  <a:srgbClr val="FEFEFE"/>
                </a:solidFill>
                <a:latin typeface="Montserrat 2"/>
                <a:ea typeface="Montserrat 2"/>
                <a:cs typeface="Montserrat 2"/>
                <a:sym typeface="Montserrat 2"/>
              </a:rPr>
              <a:t> Vũ Hải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a:off x="3629977" y="1111670"/>
            <a:ext cx="495925" cy="495925"/>
          </a:xfrm>
          <a:custGeom>
            <a:avLst/>
            <a:gdLst/>
            <a:ahLst/>
            <a:cxnLst/>
            <a:rect l="l" t="t" r="r" b="b"/>
            <a:pathLst>
              <a:path w="495925" h="495925">
                <a:moveTo>
                  <a:pt x="0" y="0"/>
                </a:moveTo>
                <a:lnTo>
                  <a:pt x="495925" y="0"/>
                </a:lnTo>
                <a:lnTo>
                  <a:pt x="495925" y="495925"/>
                </a:lnTo>
                <a:lnTo>
                  <a:pt x="0" y="4959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3" name="Group 3"/>
          <p:cNvGrpSpPr/>
          <p:nvPr/>
        </p:nvGrpSpPr>
        <p:grpSpPr>
          <a:xfrm>
            <a:off x="109014" y="9262797"/>
            <a:ext cx="6344868" cy="626191"/>
            <a:chOff x="0" y="0"/>
            <a:chExt cx="8910186" cy="1158386"/>
          </a:xfrm>
        </p:grpSpPr>
        <p:grpSp>
          <p:nvGrpSpPr>
            <p:cNvPr id="4" name="Group 4"/>
            <p:cNvGrpSpPr/>
            <p:nvPr/>
          </p:nvGrpSpPr>
          <p:grpSpPr>
            <a:xfrm>
              <a:off x="0" y="0"/>
              <a:ext cx="8910186" cy="1158386"/>
              <a:chOff x="0" y="0"/>
              <a:chExt cx="1760037" cy="228817"/>
            </a:xfrm>
          </p:grpSpPr>
          <p:sp>
            <p:nvSpPr>
              <p:cNvPr id="5" name="Freeform 5"/>
              <p:cNvSpPr/>
              <p:nvPr/>
            </p:nvSpPr>
            <p:spPr>
              <a:xfrm>
                <a:off x="0" y="0"/>
                <a:ext cx="1760037" cy="228817"/>
              </a:xfrm>
              <a:custGeom>
                <a:avLst/>
                <a:gdLst/>
                <a:ahLst/>
                <a:cxnLst/>
                <a:rect l="l" t="t" r="r" b="b"/>
                <a:pathLst>
                  <a:path w="1760037" h="228817">
                    <a:moveTo>
                      <a:pt x="66035" y="0"/>
                    </a:moveTo>
                    <a:lnTo>
                      <a:pt x="1694002" y="0"/>
                    </a:lnTo>
                    <a:cubicBezTo>
                      <a:pt x="1730472" y="0"/>
                      <a:pt x="1760037" y="29565"/>
                      <a:pt x="1760037" y="66035"/>
                    </a:cubicBezTo>
                    <a:lnTo>
                      <a:pt x="1760037" y="162782"/>
                    </a:lnTo>
                    <a:cubicBezTo>
                      <a:pt x="1760037" y="199252"/>
                      <a:pt x="1730472" y="228817"/>
                      <a:pt x="1694002" y="228817"/>
                    </a:cubicBezTo>
                    <a:lnTo>
                      <a:pt x="66035" y="228817"/>
                    </a:lnTo>
                    <a:cubicBezTo>
                      <a:pt x="29565" y="228817"/>
                      <a:pt x="0" y="199252"/>
                      <a:pt x="0" y="162782"/>
                    </a:cubicBezTo>
                    <a:lnTo>
                      <a:pt x="0" y="66035"/>
                    </a:lnTo>
                    <a:cubicBezTo>
                      <a:pt x="0" y="29565"/>
                      <a:pt x="29565" y="0"/>
                      <a:pt x="66035" y="0"/>
                    </a:cubicBezTo>
                    <a:close/>
                  </a:path>
                </a:pathLst>
              </a:custGeom>
              <a:solidFill>
                <a:srgbClr val="CDEDFF"/>
              </a:solidFill>
            </p:spPr>
            <p:txBody>
              <a:bodyPr/>
              <a:lstStyle/>
              <a:p>
                <a:endParaRPr lang="vi-VN"/>
              </a:p>
            </p:txBody>
          </p:sp>
          <p:sp>
            <p:nvSpPr>
              <p:cNvPr id="6" name="TextBox 6"/>
              <p:cNvSpPr txBox="1"/>
              <p:nvPr/>
            </p:nvSpPr>
            <p:spPr>
              <a:xfrm>
                <a:off x="0" y="-38100"/>
                <a:ext cx="1760037" cy="266917"/>
              </a:xfrm>
              <a:prstGeom prst="rect">
                <a:avLst/>
              </a:prstGeom>
            </p:spPr>
            <p:txBody>
              <a:bodyPr lIns="50800" tIns="50800" rIns="50800" bIns="50800" rtlCol="0" anchor="ctr"/>
              <a:lstStyle/>
              <a:p>
                <a:pPr algn="l">
                  <a:lnSpc>
                    <a:spcPts val="2800"/>
                  </a:lnSpc>
                </a:pPr>
                <a:r>
                  <a:rPr lang="en-US" sz="2000" dirty="0">
                    <a:solidFill>
                      <a:srgbClr val="0068FB"/>
                    </a:solidFill>
                    <a:latin typeface="Montserrat 2"/>
                    <a:ea typeface="Montserrat 2"/>
                    <a:cs typeface="Montserrat 2"/>
                    <a:sym typeface="Montserrat 2"/>
                  </a:rPr>
                  <a:t>    30 </a:t>
                </a:r>
                <a:r>
                  <a:rPr lang="en-US" sz="2000" dirty="0" err="1">
                    <a:solidFill>
                      <a:srgbClr val="0068FB"/>
                    </a:solidFill>
                    <a:latin typeface="Montserrat 2"/>
                    <a:ea typeface="Montserrat 2"/>
                    <a:cs typeface="Montserrat 2"/>
                    <a:sym typeface="Montserrat 2"/>
                  </a:rPr>
                  <a:t>ngày</a:t>
                </a:r>
                <a:r>
                  <a:rPr lang="en-US" sz="2000" dirty="0">
                    <a:solidFill>
                      <a:srgbClr val="0068FB"/>
                    </a:solidFill>
                    <a:latin typeface="Montserrat 2"/>
                    <a:ea typeface="Montserrat 2"/>
                    <a:cs typeface="Montserrat 2"/>
                    <a:sym typeface="Montserrat 2"/>
                  </a:rPr>
                  <a:t> </a:t>
                </a:r>
                <a:r>
                  <a:rPr lang="en-US" sz="2000" dirty="0" err="1">
                    <a:solidFill>
                      <a:srgbClr val="0068FB"/>
                    </a:solidFill>
                    <a:latin typeface="Montserrat 2"/>
                    <a:ea typeface="Montserrat 2"/>
                    <a:cs typeface="Montserrat 2"/>
                    <a:sym typeface="Montserrat 2"/>
                  </a:rPr>
                  <a:t>dùng</a:t>
                </a:r>
                <a:r>
                  <a:rPr lang="en-US" sz="2000" dirty="0">
                    <a:solidFill>
                      <a:srgbClr val="0068FB"/>
                    </a:solidFill>
                    <a:latin typeface="Montserrat 2"/>
                    <a:ea typeface="Montserrat 2"/>
                    <a:cs typeface="Montserrat 2"/>
                    <a:sym typeface="Montserrat 2"/>
                  </a:rPr>
                  <a:t> </a:t>
                </a:r>
                <a:r>
                  <a:rPr lang="en-US" sz="2000" dirty="0" err="1">
                    <a:solidFill>
                      <a:srgbClr val="0068FB"/>
                    </a:solidFill>
                    <a:latin typeface="Montserrat 2"/>
                    <a:ea typeface="Montserrat 2"/>
                    <a:cs typeface="Montserrat 2"/>
                    <a:sym typeface="Montserrat 2"/>
                  </a:rPr>
                  <a:t>thử</a:t>
                </a:r>
                <a:r>
                  <a:rPr lang="en-US" sz="2000" dirty="0">
                    <a:solidFill>
                      <a:srgbClr val="0068FB"/>
                    </a:solidFill>
                    <a:latin typeface="Montserrat 2"/>
                    <a:ea typeface="Montserrat 2"/>
                    <a:cs typeface="Montserrat 2"/>
                    <a:sym typeface="Montserrat 2"/>
                  </a:rPr>
                  <a:t> </a:t>
                </a:r>
                <a:r>
                  <a:rPr lang="en-US" sz="2000" dirty="0" err="1">
                    <a:solidFill>
                      <a:srgbClr val="0068FB"/>
                    </a:solidFill>
                    <a:latin typeface="Montserrat 2"/>
                    <a:ea typeface="Montserrat 2"/>
                    <a:cs typeface="Montserrat 2"/>
                    <a:sym typeface="Montserrat 2"/>
                  </a:rPr>
                  <a:t>miễn</a:t>
                </a:r>
                <a:r>
                  <a:rPr lang="en-US" sz="2000" dirty="0">
                    <a:solidFill>
                      <a:srgbClr val="0068FB"/>
                    </a:solidFill>
                    <a:latin typeface="Montserrat 2"/>
                    <a:ea typeface="Montserrat 2"/>
                    <a:cs typeface="Montserrat 2"/>
                    <a:sym typeface="Montserrat 2"/>
                  </a:rPr>
                  <a:t> </a:t>
                </a:r>
                <a:r>
                  <a:rPr lang="en-US" sz="2000" dirty="0" err="1">
                    <a:solidFill>
                      <a:srgbClr val="0068FB"/>
                    </a:solidFill>
                    <a:latin typeface="Montserrat 2"/>
                    <a:ea typeface="Montserrat 2"/>
                    <a:cs typeface="Montserrat 2"/>
                    <a:sym typeface="Montserrat 2"/>
                  </a:rPr>
                  <a:t>phí</a:t>
                </a:r>
                <a:endParaRPr lang="en-US" sz="2000" dirty="0">
                  <a:solidFill>
                    <a:srgbClr val="0068FB"/>
                  </a:solidFill>
                  <a:latin typeface="Montserrat 2"/>
                  <a:ea typeface="Montserrat 2"/>
                  <a:cs typeface="Montserrat 2"/>
                  <a:sym typeface="Montserrat 2"/>
                </a:endParaRPr>
              </a:p>
            </p:txBody>
          </p:sp>
        </p:grpSp>
        <p:grpSp>
          <p:nvGrpSpPr>
            <p:cNvPr id="7" name="Group 7"/>
            <p:cNvGrpSpPr/>
            <p:nvPr/>
          </p:nvGrpSpPr>
          <p:grpSpPr>
            <a:xfrm>
              <a:off x="5667359" y="0"/>
              <a:ext cx="3242828" cy="1158386"/>
              <a:chOff x="0" y="0"/>
              <a:chExt cx="640559" cy="228817"/>
            </a:xfrm>
          </p:grpSpPr>
          <p:sp>
            <p:nvSpPr>
              <p:cNvPr id="8" name="Freeform 8"/>
              <p:cNvSpPr/>
              <p:nvPr/>
            </p:nvSpPr>
            <p:spPr>
              <a:xfrm>
                <a:off x="0" y="0"/>
                <a:ext cx="640559" cy="228817"/>
              </a:xfrm>
              <a:custGeom>
                <a:avLst/>
                <a:gdLst/>
                <a:ahLst/>
                <a:cxnLst/>
                <a:rect l="l" t="t" r="r" b="b"/>
                <a:pathLst>
                  <a:path w="640559" h="228817">
                    <a:moveTo>
                      <a:pt x="114408" y="0"/>
                    </a:moveTo>
                    <a:lnTo>
                      <a:pt x="526150" y="0"/>
                    </a:lnTo>
                    <a:cubicBezTo>
                      <a:pt x="589336" y="0"/>
                      <a:pt x="640559" y="51222"/>
                      <a:pt x="640559" y="114408"/>
                    </a:cubicBezTo>
                    <a:lnTo>
                      <a:pt x="640559" y="114408"/>
                    </a:lnTo>
                    <a:cubicBezTo>
                      <a:pt x="640559" y="177595"/>
                      <a:pt x="589336" y="228817"/>
                      <a:pt x="526150" y="228817"/>
                    </a:cubicBezTo>
                    <a:lnTo>
                      <a:pt x="114408" y="228817"/>
                    </a:lnTo>
                    <a:cubicBezTo>
                      <a:pt x="51222" y="228817"/>
                      <a:pt x="0" y="177595"/>
                      <a:pt x="0" y="114408"/>
                    </a:cubicBezTo>
                    <a:lnTo>
                      <a:pt x="0" y="114408"/>
                    </a:lnTo>
                    <a:cubicBezTo>
                      <a:pt x="0" y="51222"/>
                      <a:pt x="51222" y="0"/>
                      <a:pt x="114408" y="0"/>
                    </a:cubicBezTo>
                    <a:close/>
                  </a:path>
                </a:pathLst>
              </a:custGeom>
              <a:solidFill>
                <a:srgbClr val="0C64E8"/>
              </a:solidFill>
            </p:spPr>
            <p:txBody>
              <a:bodyPr/>
              <a:lstStyle/>
              <a:p>
                <a:endParaRPr lang="vi-VN"/>
              </a:p>
            </p:txBody>
          </p:sp>
          <p:sp>
            <p:nvSpPr>
              <p:cNvPr id="9" name="TextBox 9"/>
              <p:cNvSpPr txBox="1"/>
              <p:nvPr/>
            </p:nvSpPr>
            <p:spPr>
              <a:xfrm>
                <a:off x="0" y="-38100"/>
                <a:ext cx="640559" cy="266917"/>
              </a:xfrm>
              <a:prstGeom prst="rect">
                <a:avLst/>
              </a:prstGeom>
            </p:spPr>
            <p:txBody>
              <a:bodyPr lIns="50800" tIns="50800" rIns="50800" bIns="50800" rtlCol="0" anchor="ctr"/>
              <a:lstStyle/>
              <a:p>
                <a:pPr algn="ctr">
                  <a:lnSpc>
                    <a:spcPts val="2800"/>
                  </a:lnSpc>
                </a:pPr>
                <a:r>
                  <a:rPr lang="en-US" sz="2000" dirty="0">
                    <a:solidFill>
                      <a:srgbClr val="FFFFFF"/>
                    </a:solidFill>
                    <a:latin typeface="Montserrat 2"/>
                    <a:ea typeface="Montserrat 2"/>
                    <a:cs typeface="Montserrat 2"/>
                    <a:sym typeface="Montserrat 2"/>
                  </a:rPr>
                  <a:t> </a:t>
                </a:r>
                <a:r>
                  <a:rPr lang="en-US" sz="2000" dirty="0" err="1">
                    <a:solidFill>
                      <a:srgbClr val="FFFFFF"/>
                    </a:solidFill>
                    <a:latin typeface="Montserrat 2"/>
                    <a:ea typeface="Montserrat 2"/>
                    <a:cs typeface="Montserrat 2"/>
                    <a:sym typeface="Montserrat 2"/>
                  </a:rPr>
                  <a:t>Đăng</a:t>
                </a:r>
                <a:r>
                  <a:rPr lang="en-US" sz="2000" dirty="0">
                    <a:solidFill>
                      <a:srgbClr val="FFFFFF"/>
                    </a:solidFill>
                    <a:latin typeface="Montserrat 2"/>
                    <a:ea typeface="Montserrat 2"/>
                    <a:cs typeface="Montserrat 2"/>
                    <a:sym typeface="Montserrat 2"/>
                  </a:rPr>
                  <a:t> </a:t>
                </a:r>
                <a:r>
                  <a:rPr lang="en-US" sz="2000" dirty="0" err="1">
                    <a:solidFill>
                      <a:srgbClr val="FFFFFF"/>
                    </a:solidFill>
                    <a:latin typeface="Montserrat 2"/>
                    <a:ea typeface="Montserrat 2"/>
                    <a:cs typeface="Montserrat 2"/>
                    <a:sym typeface="Montserrat 2"/>
                  </a:rPr>
                  <a:t>ký</a:t>
                </a:r>
                <a:r>
                  <a:rPr lang="en-US" sz="2000" dirty="0">
                    <a:solidFill>
                      <a:srgbClr val="FFFFFF"/>
                    </a:solidFill>
                    <a:latin typeface="Montserrat 2"/>
                    <a:ea typeface="Montserrat 2"/>
                    <a:cs typeface="Montserrat 2"/>
                    <a:sym typeface="Montserrat 2"/>
                  </a:rPr>
                  <a:t> </a:t>
                </a:r>
                <a:r>
                  <a:rPr lang="en-US" sz="2000" dirty="0" err="1">
                    <a:solidFill>
                      <a:srgbClr val="FFFFFF"/>
                    </a:solidFill>
                    <a:latin typeface="Montserrat 2"/>
                    <a:ea typeface="Montserrat 2"/>
                    <a:cs typeface="Montserrat 2"/>
                    <a:sym typeface="Montserrat 2"/>
                  </a:rPr>
                  <a:t>ngay</a:t>
                </a:r>
                <a:endParaRPr lang="en-US" sz="2000" dirty="0">
                  <a:solidFill>
                    <a:srgbClr val="FFFFFF"/>
                  </a:solidFill>
                  <a:latin typeface="Montserrat 2"/>
                  <a:ea typeface="Montserrat 2"/>
                  <a:cs typeface="Montserrat 2"/>
                  <a:sym typeface="Montserrat 2"/>
                </a:endParaRPr>
              </a:p>
            </p:txBody>
          </p:sp>
        </p:grpSp>
      </p:grpSp>
      <p:grpSp>
        <p:nvGrpSpPr>
          <p:cNvPr id="15" name="Group 15"/>
          <p:cNvGrpSpPr/>
          <p:nvPr/>
        </p:nvGrpSpPr>
        <p:grpSpPr>
          <a:xfrm>
            <a:off x="6476999" y="1549308"/>
            <a:ext cx="11706376" cy="2340000"/>
            <a:chOff x="0" y="-10907"/>
            <a:chExt cx="7833814" cy="3382262"/>
          </a:xfrm>
        </p:grpSpPr>
        <p:sp>
          <p:nvSpPr>
            <p:cNvPr id="16" name="Freeform 16"/>
            <p:cNvSpPr/>
            <p:nvPr/>
          </p:nvSpPr>
          <p:spPr>
            <a:xfrm>
              <a:off x="0" y="0"/>
              <a:ext cx="7416363" cy="3371355"/>
            </a:xfrm>
            <a:custGeom>
              <a:avLst/>
              <a:gdLst/>
              <a:ahLst/>
              <a:cxnLst/>
              <a:rect l="l" t="t" r="r" b="b"/>
              <a:pathLst>
                <a:path w="7416363" h="3371355">
                  <a:moveTo>
                    <a:pt x="0" y="0"/>
                  </a:moveTo>
                  <a:lnTo>
                    <a:pt x="7416363" y="0"/>
                  </a:lnTo>
                  <a:lnTo>
                    <a:pt x="7416363" y="3371355"/>
                  </a:lnTo>
                  <a:lnTo>
                    <a:pt x="0" y="3371355"/>
                  </a:lnTo>
                  <a:lnTo>
                    <a:pt x="0" y="0"/>
                  </a:lnTo>
                  <a:close/>
                </a:path>
              </a:pathLst>
            </a:custGeom>
            <a:blipFill>
              <a:blip r:embed="rId5">
                <a:alphaModFix amt="50000"/>
              </a:blip>
              <a:stretch>
                <a:fillRect/>
              </a:stretch>
            </a:blipFill>
          </p:spPr>
          <p:txBody>
            <a:bodyPr/>
            <a:lstStyle/>
            <a:p>
              <a:endParaRPr lang="vi-VN"/>
            </a:p>
          </p:txBody>
        </p:sp>
        <p:grpSp>
          <p:nvGrpSpPr>
            <p:cNvPr id="17" name="Group 17"/>
            <p:cNvGrpSpPr/>
            <p:nvPr/>
          </p:nvGrpSpPr>
          <p:grpSpPr>
            <a:xfrm>
              <a:off x="245175" y="-10907"/>
              <a:ext cx="7588639" cy="3009252"/>
              <a:chOff x="0" y="-47625"/>
              <a:chExt cx="1865047" cy="739579"/>
            </a:xfrm>
          </p:grpSpPr>
          <p:sp>
            <p:nvSpPr>
              <p:cNvPr id="18" name="Freeform 18"/>
              <p:cNvSpPr/>
              <p:nvPr/>
            </p:nvSpPr>
            <p:spPr>
              <a:xfrm>
                <a:off x="0" y="2681"/>
                <a:ext cx="1865047" cy="689273"/>
              </a:xfrm>
              <a:custGeom>
                <a:avLst/>
                <a:gdLst/>
                <a:ahLst/>
                <a:cxnLst/>
                <a:rect l="l" t="t" r="r" b="b"/>
                <a:pathLst>
                  <a:path w="1673372" h="689273">
                    <a:moveTo>
                      <a:pt x="68223" y="0"/>
                    </a:moveTo>
                    <a:lnTo>
                      <a:pt x="1605149" y="0"/>
                    </a:lnTo>
                    <a:cubicBezTo>
                      <a:pt x="1623243" y="0"/>
                      <a:pt x="1640596" y="7188"/>
                      <a:pt x="1653390" y="19982"/>
                    </a:cubicBezTo>
                    <a:cubicBezTo>
                      <a:pt x="1666185" y="32777"/>
                      <a:pt x="1673372" y="50129"/>
                      <a:pt x="1673372" y="68223"/>
                    </a:cubicBezTo>
                    <a:lnTo>
                      <a:pt x="1673372" y="621049"/>
                    </a:lnTo>
                    <a:cubicBezTo>
                      <a:pt x="1673372" y="658728"/>
                      <a:pt x="1642828" y="689273"/>
                      <a:pt x="1605149" y="689273"/>
                    </a:cubicBezTo>
                    <a:lnTo>
                      <a:pt x="68223" y="689273"/>
                    </a:lnTo>
                    <a:cubicBezTo>
                      <a:pt x="50129" y="689273"/>
                      <a:pt x="32777" y="682085"/>
                      <a:pt x="19982" y="669291"/>
                    </a:cubicBezTo>
                    <a:cubicBezTo>
                      <a:pt x="7188" y="656496"/>
                      <a:pt x="0" y="639143"/>
                      <a:pt x="0" y="621049"/>
                    </a:cubicBezTo>
                    <a:lnTo>
                      <a:pt x="0" y="68223"/>
                    </a:lnTo>
                    <a:cubicBezTo>
                      <a:pt x="0" y="50129"/>
                      <a:pt x="7188" y="32777"/>
                      <a:pt x="19982" y="19982"/>
                    </a:cubicBezTo>
                    <a:cubicBezTo>
                      <a:pt x="32777" y="7188"/>
                      <a:pt x="50129" y="0"/>
                      <a:pt x="68223"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vi-VN"/>
              </a:p>
            </p:txBody>
          </p:sp>
          <p:sp>
            <p:nvSpPr>
              <p:cNvPr id="19" name="TextBox 19"/>
              <p:cNvSpPr txBox="1"/>
              <p:nvPr/>
            </p:nvSpPr>
            <p:spPr>
              <a:xfrm>
                <a:off x="0" y="-47625"/>
                <a:ext cx="1673372" cy="736898"/>
              </a:xfrm>
              <a:prstGeom prst="rect">
                <a:avLst/>
              </a:prstGeom>
            </p:spPr>
            <p:txBody>
              <a:bodyPr lIns="45634" tIns="45634" rIns="45634" bIns="45634" rtlCol="0" anchor="ctr"/>
              <a:lstStyle/>
              <a:p>
                <a:pPr algn="ctr">
                  <a:lnSpc>
                    <a:spcPts val="2582"/>
                  </a:lnSpc>
                </a:pPr>
                <a:endParaRPr/>
              </a:p>
            </p:txBody>
          </p:sp>
        </p:grpSp>
        <p:sp>
          <p:nvSpPr>
            <p:cNvPr id="21" name="TextBox 21"/>
            <p:cNvSpPr txBox="1"/>
            <p:nvPr/>
          </p:nvSpPr>
          <p:spPr>
            <a:xfrm>
              <a:off x="1868536" y="339656"/>
              <a:ext cx="5168923" cy="2209768"/>
            </a:xfrm>
            <a:prstGeom prst="rect">
              <a:avLst/>
            </a:prstGeom>
          </p:spPr>
          <p:txBody>
            <a:bodyPr wrap="square" lIns="0" tIns="0" rIns="0" bIns="0" rtlCol="0" anchor="t">
              <a:spAutoFit/>
            </a:bodyPr>
            <a:lstStyle/>
            <a:p>
              <a:pPr algn="just">
                <a:lnSpc>
                  <a:spcPct val="120000"/>
                </a:lnSpc>
              </a:pPr>
              <a:r>
                <a:rPr lang="vi-VN" sz="2018" b="1" u="sng" dirty="0">
                  <a:solidFill>
                    <a:srgbClr val="0167FF"/>
                  </a:solidFill>
                  <a:latin typeface="Montserrat 2"/>
                  <a:ea typeface="Montserrat 2"/>
                  <a:cs typeface="Montserrat 2"/>
                </a:rPr>
                <a:t>Hỗ trợ kê khai C/O:</a:t>
              </a:r>
            </a:p>
            <a:p>
              <a:pPr algn="just" defTabSz="449263">
                <a:lnSpc>
                  <a:spcPct val="120000"/>
                </a:lnSpc>
              </a:pPr>
              <a:r>
                <a:rPr lang="vi-VN" sz="2400" dirty="0"/>
                <a:t>	</a:t>
              </a:r>
              <a:r>
                <a:rPr lang="vi-VN" sz="2018" dirty="0">
                  <a:solidFill>
                    <a:srgbClr val="0167FF"/>
                  </a:solidFill>
                  <a:latin typeface="Montserrat 2"/>
                  <a:ea typeface="Montserrat 2"/>
                  <a:cs typeface="Montserrat 2"/>
                </a:rPr>
                <a:t>* Hỗ trợ kê khai nhanh và chính xác </a:t>
              </a:r>
            </a:p>
            <a:p>
              <a:pPr lvl="1" algn="just" defTabSz="449263">
                <a:lnSpc>
                  <a:spcPct val="120000"/>
                </a:lnSpc>
              </a:pPr>
              <a:r>
                <a:rPr lang="vi-VN" sz="2018" dirty="0">
                  <a:solidFill>
                    <a:srgbClr val="0167FF"/>
                  </a:solidFill>
                  <a:latin typeface="Montserrat 2"/>
                  <a:ea typeface="Montserrat 2"/>
                  <a:cs typeface="Montserrat 2"/>
                </a:rPr>
                <a:t>* Đồng bộ dữ liệu, giảm nhập liệu thủ công </a:t>
              </a:r>
            </a:p>
            <a:p>
              <a:pPr lvl="1" algn="just" defTabSz="449263">
                <a:lnSpc>
                  <a:spcPct val="120000"/>
                </a:lnSpc>
              </a:pPr>
              <a:r>
                <a:rPr lang="vi-VN" sz="2018" dirty="0">
                  <a:solidFill>
                    <a:srgbClr val="0167FF"/>
                  </a:solidFill>
                  <a:latin typeface="Montserrat 2"/>
                  <a:ea typeface="Montserrat 2"/>
                  <a:cs typeface="Montserrat 2"/>
                </a:rPr>
                <a:t>* Quản lý lịch sử và trạng thái hồ sơ</a:t>
              </a:r>
              <a:endParaRPr lang="en-US" sz="2018" dirty="0">
                <a:solidFill>
                  <a:srgbClr val="0167FF"/>
                </a:solidFill>
                <a:latin typeface="Montserrat 2"/>
                <a:ea typeface="Montserrat 2"/>
                <a:cs typeface="Montserrat 2"/>
                <a:sym typeface="Montserrat 2"/>
              </a:endParaRPr>
            </a:p>
          </p:txBody>
        </p:sp>
      </p:grpSp>
      <p:sp>
        <p:nvSpPr>
          <p:cNvPr id="38" name="TextBox 38"/>
          <p:cNvSpPr txBox="1"/>
          <p:nvPr/>
        </p:nvSpPr>
        <p:spPr>
          <a:xfrm>
            <a:off x="0" y="638149"/>
            <a:ext cx="18288000" cy="953135"/>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066FF"/>
                </a:solidFill>
                <a:latin typeface="Montserrat 1"/>
                <a:ea typeface="Montserrat 1"/>
                <a:cs typeface="Montserrat 1"/>
                <a:sym typeface="Montserrat 1"/>
              </a:rPr>
              <a:t>DỊCH VỤ HỖ TRỢ VAN-LOGISTIC</a:t>
            </a:r>
          </a:p>
        </p:txBody>
      </p:sp>
      <p:grpSp>
        <p:nvGrpSpPr>
          <p:cNvPr id="39" name="Group 39"/>
          <p:cNvGrpSpPr/>
          <p:nvPr/>
        </p:nvGrpSpPr>
        <p:grpSpPr>
          <a:xfrm>
            <a:off x="0" y="38101"/>
            <a:ext cx="1569494" cy="1569494"/>
            <a:chOff x="0" y="0"/>
            <a:chExt cx="2092659" cy="2092659"/>
          </a:xfrm>
        </p:grpSpPr>
        <p:sp>
          <p:nvSpPr>
            <p:cNvPr id="40" name="Freeform 40"/>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6"/>
              <a:stretch>
                <a:fillRect/>
              </a:stretch>
            </a:blipFill>
          </p:spPr>
          <p:txBody>
            <a:bodyPr/>
            <a:lstStyle/>
            <a:p>
              <a:endParaRPr lang="vi-VN"/>
            </a:p>
          </p:txBody>
        </p:sp>
        <p:sp>
          <p:nvSpPr>
            <p:cNvPr id="41" name="Freeform 41"/>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7"/>
              <a:stretch>
                <a:fillRect/>
              </a:stretch>
            </a:blipFill>
          </p:spPr>
          <p:txBody>
            <a:bodyPr/>
            <a:lstStyle/>
            <a:p>
              <a:endParaRPr lang="vi-VN"/>
            </a:p>
          </p:txBody>
        </p:sp>
      </p:grpSp>
      <p:grpSp>
        <p:nvGrpSpPr>
          <p:cNvPr id="42" name="Group 42"/>
          <p:cNvGrpSpPr/>
          <p:nvPr/>
        </p:nvGrpSpPr>
        <p:grpSpPr>
          <a:xfrm>
            <a:off x="186650" y="2085722"/>
            <a:ext cx="6596058" cy="6594681"/>
            <a:chOff x="4401165" y="3490574"/>
            <a:chExt cx="8782139" cy="9012379"/>
          </a:xfrm>
        </p:grpSpPr>
        <p:sp>
          <p:nvSpPr>
            <p:cNvPr id="43" name="Freeform 43"/>
            <p:cNvSpPr/>
            <p:nvPr/>
          </p:nvSpPr>
          <p:spPr>
            <a:xfrm>
              <a:off x="4401165" y="3490574"/>
              <a:ext cx="8627617" cy="8855654"/>
            </a:xfrm>
            <a:custGeom>
              <a:avLst/>
              <a:gdLst/>
              <a:ahLst/>
              <a:cxnLst/>
              <a:rect l="l" t="t" r="r" b="b"/>
              <a:pathLst>
                <a:path w="17032118" h="17032118">
                  <a:moveTo>
                    <a:pt x="0" y="0"/>
                  </a:moveTo>
                  <a:lnTo>
                    <a:pt x="17032118" y="0"/>
                  </a:lnTo>
                  <a:lnTo>
                    <a:pt x="17032118" y="17032118"/>
                  </a:lnTo>
                  <a:lnTo>
                    <a:pt x="0" y="17032118"/>
                  </a:lnTo>
                  <a:lnTo>
                    <a:pt x="0" y="0"/>
                  </a:lnTo>
                  <a:close/>
                </a:path>
              </a:pathLst>
            </a:custGeom>
            <a:blipFill>
              <a:blip r:embed="rId8"/>
              <a:srcRect/>
              <a:stretch>
                <a:fillRect l="-34615" t="-32886" r="-34115" b="-32468"/>
              </a:stretch>
            </a:blipFill>
          </p:spPr>
          <p:txBody>
            <a:bodyPr/>
            <a:lstStyle/>
            <a:p>
              <a:endParaRPr lang="en-US" dirty="0"/>
            </a:p>
          </p:txBody>
        </p:sp>
        <p:sp>
          <p:nvSpPr>
            <p:cNvPr id="44" name="Freeform 44"/>
            <p:cNvSpPr/>
            <p:nvPr/>
          </p:nvSpPr>
          <p:spPr>
            <a:xfrm>
              <a:off x="4555687" y="3647299"/>
              <a:ext cx="8627617" cy="8855654"/>
            </a:xfrm>
            <a:custGeom>
              <a:avLst/>
              <a:gdLst/>
              <a:ahLst/>
              <a:cxnLst/>
              <a:rect l="l" t="t" r="r" b="b"/>
              <a:pathLst>
                <a:path w="9586240" h="9586240">
                  <a:moveTo>
                    <a:pt x="0" y="0"/>
                  </a:moveTo>
                  <a:lnTo>
                    <a:pt x="9586241" y="0"/>
                  </a:lnTo>
                  <a:lnTo>
                    <a:pt x="9586241" y="9586240"/>
                  </a:lnTo>
                  <a:lnTo>
                    <a:pt x="0" y="9586240"/>
                  </a:lnTo>
                  <a:lnTo>
                    <a:pt x="0" y="0"/>
                  </a:lnTo>
                  <a:close/>
                </a:path>
              </a:pathLst>
            </a:custGeom>
            <a:blipFill>
              <a:blip r:embed="rId9"/>
              <a:stretch>
                <a:fillRect/>
              </a:stretch>
            </a:blipFill>
          </p:spPr>
          <p:txBody>
            <a:bodyPr/>
            <a:lstStyle/>
            <a:p>
              <a:endParaRPr lang="vi-VN"/>
            </a:p>
          </p:txBody>
        </p:sp>
      </p:grpSp>
      <p:pic>
        <p:nvPicPr>
          <p:cNvPr id="48" name="Picture 47"/>
          <p:cNvPicPr>
            <a:picLocks noChangeAspect="1"/>
          </p:cNvPicPr>
          <p:nvPr/>
        </p:nvPicPr>
        <p:blipFill>
          <a:blip r:embed="rId10"/>
          <a:stretch>
            <a:fillRect/>
          </a:stretch>
        </p:blipFill>
        <p:spPr>
          <a:xfrm>
            <a:off x="6735603" y="1671146"/>
            <a:ext cx="2341722" cy="19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7" name="TextBox 19"/>
          <p:cNvSpPr txBox="1"/>
          <p:nvPr/>
        </p:nvSpPr>
        <p:spPr>
          <a:xfrm>
            <a:off x="6837997" y="4227564"/>
            <a:ext cx="10025251" cy="2330277"/>
          </a:xfrm>
          <a:prstGeom prst="rect">
            <a:avLst/>
          </a:prstGeom>
        </p:spPr>
        <p:txBody>
          <a:bodyPr lIns="45634" tIns="45634" rIns="45634" bIns="45634" rtlCol="0" anchor="ctr"/>
          <a:lstStyle/>
          <a:p>
            <a:pPr algn="ctr">
              <a:lnSpc>
                <a:spcPts val="2582"/>
              </a:lnSpc>
            </a:pPr>
            <a:endParaRPr/>
          </a:p>
        </p:txBody>
      </p:sp>
      <p:grpSp>
        <p:nvGrpSpPr>
          <p:cNvPr id="71" name="Group 15"/>
          <p:cNvGrpSpPr/>
          <p:nvPr/>
        </p:nvGrpSpPr>
        <p:grpSpPr>
          <a:xfrm>
            <a:off x="6476999" y="3664212"/>
            <a:ext cx="11706372" cy="2340000"/>
            <a:chOff x="0" y="-10907"/>
            <a:chExt cx="7958159" cy="3382262"/>
          </a:xfrm>
        </p:grpSpPr>
        <p:sp>
          <p:nvSpPr>
            <p:cNvPr id="72" name="Freeform 16"/>
            <p:cNvSpPr/>
            <p:nvPr/>
          </p:nvSpPr>
          <p:spPr>
            <a:xfrm>
              <a:off x="0" y="0"/>
              <a:ext cx="7416363" cy="3371355"/>
            </a:xfrm>
            <a:custGeom>
              <a:avLst/>
              <a:gdLst/>
              <a:ahLst/>
              <a:cxnLst/>
              <a:rect l="l" t="t" r="r" b="b"/>
              <a:pathLst>
                <a:path w="7416363" h="3371355">
                  <a:moveTo>
                    <a:pt x="0" y="0"/>
                  </a:moveTo>
                  <a:lnTo>
                    <a:pt x="7416363" y="0"/>
                  </a:lnTo>
                  <a:lnTo>
                    <a:pt x="7416363" y="3371355"/>
                  </a:lnTo>
                  <a:lnTo>
                    <a:pt x="0" y="3371355"/>
                  </a:lnTo>
                  <a:lnTo>
                    <a:pt x="0" y="0"/>
                  </a:lnTo>
                  <a:close/>
                </a:path>
              </a:pathLst>
            </a:custGeom>
            <a:blipFill>
              <a:blip r:embed="rId5">
                <a:alphaModFix amt="50000"/>
              </a:blip>
              <a:stretch>
                <a:fillRect/>
              </a:stretch>
            </a:blipFill>
          </p:spPr>
          <p:txBody>
            <a:bodyPr/>
            <a:lstStyle/>
            <a:p>
              <a:endParaRPr lang="vi-VN"/>
            </a:p>
          </p:txBody>
        </p:sp>
        <p:grpSp>
          <p:nvGrpSpPr>
            <p:cNvPr id="73" name="Group 17"/>
            <p:cNvGrpSpPr/>
            <p:nvPr/>
          </p:nvGrpSpPr>
          <p:grpSpPr>
            <a:xfrm>
              <a:off x="245175" y="-10907"/>
              <a:ext cx="7712984" cy="2998343"/>
              <a:chOff x="0" y="-47625"/>
              <a:chExt cx="1895607" cy="736898"/>
            </a:xfrm>
          </p:grpSpPr>
          <p:sp>
            <p:nvSpPr>
              <p:cNvPr id="75" name="Freeform 18"/>
              <p:cNvSpPr/>
              <p:nvPr/>
            </p:nvSpPr>
            <p:spPr>
              <a:xfrm>
                <a:off x="956" y="-20481"/>
                <a:ext cx="1894651" cy="689273"/>
              </a:xfrm>
              <a:custGeom>
                <a:avLst/>
                <a:gdLst/>
                <a:ahLst/>
                <a:cxnLst/>
                <a:rect l="l" t="t" r="r" b="b"/>
                <a:pathLst>
                  <a:path w="1673372" h="689273">
                    <a:moveTo>
                      <a:pt x="68223" y="0"/>
                    </a:moveTo>
                    <a:lnTo>
                      <a:pt x="1605149" y="0"/>
                    </a:lnTo>
                    <a:cubicBezTo>
                      <a:pt x="1623243" y="0"/>
                      <a:pt x="1640596" y="7188"/>
                      <a:pt x="1653390" y="19982"/>
                    </a:cubicBezTo>
                    <a:cubicBezTo>
                      <a:pt x="1666185" y="32777"/>
                      <a:pt x="1673372" y="50129"/>
                      <a:pt x="1673372" y="68223"/>
                    </a:cubicBezTo>
                    <a:lnTo>
                      <a:pt x="1673372" y="621049"/>
                    </a:lnTo>
                    <a:cubicBezTo>
                      <a:pt x="1673372" y="658728"/>
                      <a:pt x="1642828" y="689273"/>
                      <a:pt x="1605149" y="689273"/>
                    </a:cubicBezTo>
                    <a:lnTo>
                      <a:pt x="68223" y="689273"/>
                    </a:lnTo>
                    <a:cubicBezTo>
                      <a:pt x="50129" y="689273"/>
                      <a:pt x="32777" y="682085"/>
                      <a:pt x="19982" y="669291"/>
                    </a:cubicBezTo>
                    <a:cubicBezTo>
                      <a:pt x="7188" y="656496"/>
                      <a:pt x="0" y="639143"/>
                      <a:pt x="0" y="621049"/>
                    </a:cubicBezTo>
                    <a:lnTo>
                      <a:pt x="0" y="68223"/>
                    </a:lnTo>
                    <a:cubicBezTo>
                      <a:pt x="0" y="50129"/>
                      <a:pt x="7188" y="32777"/>
                      <a:pt x="19982" y="19982"/>
                    </a:cubicBezTo>
                    <a:cubicBezTo>
                      <a:pt x="32777" y="7188"/>
                      <a:pt x="50129" y="0"/>
                      <a:pt x="68223"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en-US" dirty="0"/>
              </a:p>
            </p:txBody>
          </p:sp>
          <p:sp>
            <p:nvSpPr>
              <p:cNvPr id="76" name="TextBox 19"/>
              <p:cNvSpPr txBox="1"/>
              <p:nvPr/>
            </p:nvSpPr>
            <p:spPr>
              <a:xfrm>
                <a:off x="0" y="-47625"/>
                <a:ext cx="1673372" cy="736898"/>
              </a:xfrm>
              <a:prstGeom prst="rect">
                <a:avLst/>
              </a:prstGeom>
            </p:spPr>
            <p:txBody>
              <a:bodyPr lIns="45634" tIns="45634" rIns="45634" bIns="45634" rtlCol="0" anchor="ctr"/>
              <a:lstStyle/>
              <a:p>
                <a:pPr algn="ctr">
                  <a:lnSpc>
                    <a:spcPts val="2582"/>
                  </a:lnSpc>
                </a:pPr>
                <a:endParaRPr/>
              </a:p>
            </p:txBody>
          </p:sp>
        </p:grpSp>
        <p:sp>
          <p:nvSpPr>
            <p:cNvPr id="74" name="TextBox 21"/>
            <p:cNvSpPr txBox="1"/>
            <p:nvPr/>
          </p:nvSpPr>
          <p:spPr>
            <a:xfrm>
              <a:off x="1868536" y="558683"/>
              <a:ext cx="6085733" cy="2673630"/>
            </a:xfrm>
            <a:prstGeom prst="rect">
              <a:avLst/>
            </a:prstGeom>
          </p:spPr>
          <p:txBody>
            <a:bodyPr wrap="square" lIns="0" tIns="0" rIns="0" bIns="0" rtlCol="0" anchor="t">
              <a:spAutoFit/>
            </a:bodyPr>
            <a:lstStyle/>
            <a:p>
              <a:pPr algn="just">
                <a:lnSpc>
                  <a:spcPct val="120000"/>
                </a:lnSpc>
              </a:pPr>
              <a:r>
                <a:rPr lang="en-US" sz="2018" b="1" u="sng" dirty="0" err="1">
                  <a:solidFill>
                    <a:srgbClr val="0167FF"/>
                  </a:solidFill>
                  <a:latin typeface="Montserrat 2"/>
                  <a:ea typeface="Montserrat 2"/>
                  <a:cs typeface="Montserrat 2"/>
                </a:rPr>
                <a:t>Quản</a:t>
              </a:r>
              <a:r>
                <a:rPr lang="en-US" sz="2018" b="1" u="sng" dirty="0">
                  <a:solidFill>
                    <a:srgbClr val="0167FF"/>
                  </a:solidFill>
                  <a:latin typeface="Montserrat 2"/>
                  <a:ea typeface="Montserrat 2"/>
                  <a:cs typeface="Montserrat 2"/>
                </a:rPr>
                <a:t> </a:t>
              </a:r>
              <a:r>
                <a:rPr lang="en-US" sz="2018" b="1" u="sng" dirty="0" err="1">
                  <a:solidFill>
                    <a:srgbClr val="0167FF"/>
                  </a:solidFill>
                  <a:latin typeface="Montserrat 2"/>
                  <a:ea typeface="Montserrat 2"/>
                  <a:cs typeface="Montserrat 2"/>
                </a:rPr>
                <a:t>lý</a:t>
              </a:r>
              <a:r>
                <a:rPr lang="en-US" sz="2018" b="1" u="sng" dirty="0">
                  <a:solidFill>
                    <a:srgbClr val="0167FF"/>
                  </a:solidFill>
                  <a:latin typeface="Montserrat 2"/>
                  <a:ea typeface="Montserrat 2"/>
                  <a:cs typeface="Montserrat 2"/>
                </a:rPr>
                <a:t> </a:t>
              </a:r>
              <a:r>
                <a:rPr lang="en-US" sz="2018" b="1" u="sng" dirty="0" err="1">
                  <a:solidFill>
                    <a:srgbClr val="0167FF"/>
                  </a:solidFill>
                  <a:latin typeface="Montserrat 2"/>
                  <a:ea typeface="Montserrat 2"/>
                  <a:cs typeface="Montserrat 2"/>
                </a:rPr>
                <a:t>kho</a:t>
              </a:r>
              <a:r>
                <a:rPr lang="en-US" sz="2018" b="1" u="sng" dirty="0">
                  <a:solidFill>
                    <a:srgbClr val="0167FF"/>
                  </a:solidFill>
                  <a:latin typeface="Montserrat 2"/>
                  <a:ea typeface="Montserrat 2"/>
                  <a:cs typeface="Montserrat 2"/>
                </a:rPr>
                <a:t> &amp; </a:t>
              </a:r>
              <a:r>
                <a:rPr lang="en-US" sz="2018" b="1" u="sng" dirty="0" err="1">
                  <a:solidFill>
                    <a:srgbClr val="0167FF"/>
                  </a:solidFill>
                  <a:latin typeface="Montserrat 2"/>
                  <a:ea typeface="Montserrat 2"/>
                  <a:cs typeface="Montserrat 2"/>
                </a:rPr>
                <a:t>trừ</a:t>
              </a:r>
              <a:r>
                <a:rPr lang="en-US" sz="2018" b="1" u="sng" dirty="0">
                  <a:solidFill>
                    <a:srgbClr val="0167FF"/>
                  </a:solidFill>
                  <a:latin typeface="Montserrat 2"/>
                  <a:ea typeface="Montserrat 2"/>
                  <a:cs typeface="Montserrat 2"/>
                </a:rPr>
                <a:t> </a:t>
              </a:r>
              <a:r>
                <a:rPr lang="en-US" sz="2018" b="1" u="sng" dirty="0" err="1">
                  <a:solidFill>
                    <a:srgbClr val="0167FF"/>
                  </a:solidFill>
                  <a:latin typeface="Montserrat 2"/>
                  <a:ea typeface="Montserrat 2"/>
                  <a:cs typeface="Montserrat 2"/>
                </a:rPr>
                <a:t>lùi</a:t>
              </a:r>
              <a:r>
                <a:rPr lang="en-US" sz="2018" b="1" u="sng" dirty="0">
                  <a:solidFill>
                    <a:srgbClr val="0167FF"/>
                  </a:solidFill>
                  <a:latin typeface="Montserrat 2"/>
                  <a:ea typeface="Montserrat 2"/>
                  <a:cs typeface="Montserrat 2"/>
                </a:rPr>
                <a:t> </a:t>
              </a:r>
              <a:r>
                <a:rPr lang="en-US" sz="2018" b="1" u="sng" dirty="0" err="1">
                  <a:solidFill>
                    <a:srgbClr val="0167FF"/>
                  </a:solidFill>
                  <a:latin typeface="Montserrat 2"/>
                  <a:ea typeface="Montserrat 2"/>
                  <a:cs typeface="Montserrat 2"/>
                </a:rPr>
                <a:t>nguyên</a:t>
              </a:r>
              <a:r>
                <a:rPr lang="en-US" sz="2018" b="1" u="sng" dirty="0">
                  <a:solidFill>
                    <a:srgbClr val="0167FF"/>
                  </a:solidFill>
                  <a:latin typeface="Montserrat 2"/>
                  <a:ea typeface="Montserrat 2"/>
                  <a:cs typeface="Montserrat 2"/>
                </a:rPr>
                <a:t> </a:t>
              </a:r>
              <a:r>
                <a:rPr lang="en-US" sz="2018" b="1" u="sng" dirty="0" err="1">
                  <a:solidFill>
                    <a:srgbClr val="0167FF"/>
                  </a:solidFill>
                  <a:latin typeface="Montserrat 2"/>
                  <a:ea typeface="Montserrat 2"/>
                  <a:cs typeface="Montserrat 2"/>
                </a:rPr>
                <a:t>phụ</a:t>
              </a:r>
              <a:r>
                <a:rPr lang="en-US" sz="2018" b="1" u="sng" dirty="0">
                  <a:solidFill>
                    <a:srgbClr val="0167FF"/>
                  </a:solidFill>
                  <a:latin typeface="Montserrat 2"/>
                  <a:ea typeface="Montserrat 2"/>
                  <a:cs typeface="Montserrat 2"/>
                </a:rPr>
                <a:t> </a:t>
              </a:r>
              <a:r>
                <a:rPr lang="en-US" sz="2018" b="1" u="sng" dirty="0" err="1">
                  <a:solidFill>
                    <a:srgbClr val="0167FF"/>
                  </a:solidFill>
                  <a:latin typeface="Montserrat 2"/>
                  <a:ea typeface="Montserrat 2"/>
                  <a:cs typeface="Montserrat 2"/>
                </a:rPr>
                <a:t>liệu</a:t>
              </a:r>
              <a:endParaRPr lang="en-US" sz="2018" b="1" u="sng" dirty="0">
                <a:solidFill>
                  <a:srgbClr val="0167FF"/>
                </a:solidFill>
                <a:latin typeface="Montserrat 2"/>
                <a:ea typeface="Montserrat 2"/>
                <a:cs typeface="Montserrat 2"/>
              </a:endParaRPr>
            </a:p>
            <a:p>
              <a:pPr lvl="1" defTabSz="449263" fontAlgn="base">
                <a:lnSpc>
                  <a:spcPct val="120000"/>
                </a:lnSpc>
              </a:pPr>
              <a:r>
                <a:rPr lang="vi-VN"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Quản</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lý</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nhập</a:t>
              </a:r>
              <a:r>
                <a:rPr lang="en-US" sz="2018" dirty="0">
                  <a:solidFill>
                    <a:srgbClr val="0167FF"/>
                  </a:solidFill>
                  <a:latin typeface="Montserrat 2"/>
                  <a:ea typeface="Montserrat 2"/>
                  <a:cs typeface="Montserrat 2"/>
                </a:rPr>
                <a:t> – </a:t>
              </a:r>
              <a:r>
                <a:rPr lang="en-US" sz="2018" dirty="0" err="1">
                  <a:solidFill>
                    <a:srgbClr val="0167FF"/>
                  </a:solidFill>
                  <a:latin typeface="Montserrat 2"/>
                  <a:ea typeface="Montserrat 2"/>
                  <a:cs typeface="Montserrat 2"/>
                </a:rPr>
                <a:t>xuất</a:t>
              </a:r>
              <a:r>
                <a:rPr lang="en-US" sz="2018" dirty="0">
                  <a:solidFill>
                    <a:srgbClr val="0167FF"/>
                  </a:solidFill>
                  <a:latin typeface="Montserrat 2"/>
                  <a:ea typeface="Montserrat 2"/>
                  <a:cs typeface="Montserrat 2"/>
                </a:rPr>
                <a:t> – </a:t>
              </a:r>
              <a:r>
                <a:rPr lang="en-US" sz="2018" dirty="0" err="1">
                  <a:solidFill>
                    <a:srgbClr val="0167FF"/>
                  </a:solidFill>
                  <a:latin typeface="Montserrat 2"/>
                  <a:ea typeface="Montserrat 2"/>
                  <a:cs typeface="Montserrat 2"/>
                </a:rPr>
                <a:t>tồn</a:t>
              </a:r>
              <a:r>
                <a:rPr lang="en-US" sz="2018" dirty="0">
                  <a:solidFill>
                    <a:srgbClr val="0167FF"/>
                  </a:solidFill>
                  <a:latin typeface="Montserrat 2"/>
                  <a:ea typeface="Montserrat 2"/>
                  <a:cs typeface="Montserrat 2"/>
                </a:rPr>
                <a:t> NPL</a:t>
              </a:r>
            </a:p>
            <a:p>
              <a:pPr lvl="1" defTabSz="449263" fontAlgn="base">
                <a:lnSpc>
                  <a:spcPct val="120000"/>
                </a:lnSpc>
              </a:pPr>
              <a:r>
                <a:rPr lang="vi-VN" sz="2018" dirty="0">
                  <a:solidFill>
                    <a:srgbClr val="0167FF"/>
                  </a:solidFill>
                  <a:latin typeface="Montserrat 2"/>
                  <a:ea typeface="Montserrat 2"/>
                  <a:cs typeface="Montserrat 2"/>
                </a:rPr>
                <a:t>* </a:t>
              </a:r>
              <a:r>
                <a:rPr lang="en-US" sz="2018" dirty="0">
                  <a:solidFill>
                    <a:srgbClr val="0167FF"/>
                  </a:solidFill>
                  <a:latin typeface="Montserrat 2"/>
                  <a:ea typeface="Montserrat 2"/>
                  <a:cs typeface="Montserrat 2"/>
                </a:rPr>
                <a:t>Theo </a:t>
              </a:r>
              <a:r>
                <a:rPr lang="en-US" sz="2018" dirty="0" err="1">
                  <a:solidFill>
                    <a:srgbClr val="0167FF"/>
                  </a:solidFill>
                  <a:latin typeface="Montserrat 2"/>
                  <a:ea typeface="Montserrat 2"/>
                  <a:cs typeface="Montserrat 2"/>
                </a:rPr>
                <a:t>dõi</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định</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mức</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và</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trừ</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lùi</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nguyên</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phụ</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liệu</a:t>
              </a:r>
              <a:endParaRPr lang="en-US" sz="2018" dirty="0">
                <a:solidFill>
                  <a:srgbClr val="0167FF"/>
                </a:solidFill>
                <a:latin typeface="Montserrat 2"/>
                <a:ea typeface="Montserrat 2"/>
                <a:cs typeface="Montserrat 2"/>
              </a:endParaRPr>
            </a:p>
            <a:p>
              <a:pPr lvl="1" defTabSz="449263" fontAlgn="base">
                <a:lnSpc>
                  <a:spcPct val="120000"/>
                </a:lnSpc>
              </a:pPr>
              <a:r>
                <a:rPr lang="vi-VN"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Hỗ</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trợ</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đối</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chiếu</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và</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quản</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lý</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số</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liệu</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phục</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vụ</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sản</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xuất</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xuất</a:t>
              </a:r>
              <a:r>
                <a:rPr lang="en-US" sz="2018" dirty="0">
                  <a:solidFill>
                    <a:srgbClr val="0167FF"/>
                  </a:solidFill>
                  <a:latin typeface="Montserrat 2"/>
                  <a:ea typeface="Montserrat 2"/>
                  <a:cs typeface="Montserrat 2"/>
                </a:rPr>
                <a:t> </a:t>
              </a:r>
              <a:r>
                <a:rPr lang="en-US" sz="2018" dirty="0" err="1">
                  <a:solidFill>
                    <a:srgbClr val="0167FF"/>
                  </a:solidFill>
                  <a:latin typeface="Montserrat 2"/>
                  <a:ea typeface="Montserrat 2"/>
                  <a:cs typeface="Montserrat 2"/>
                </a:rPr>
                <a:t>khẩu</a:t>
              </a:r>
              <a:endParaRPr lang="en-US" sz="2018" dirty="0">
                <a:solidFill>
                  <a:srgbClr val="0167FF"/>
                </a:solidFill>
                <a:latin typeface="Montserrat 2"/>
                <a:ea typeface="Montserrat 2"/>
                <a:cs typeface="Montserrat 2"/>
              </a:endParaRPr>
            </a:p>
            <a:p>
              <a:pPr algn="just">
                <a:lnSpc>
                  <a:spcPts val="2826"/>
                </a:lnSpc>
              </a:pPr>
              <a:endParaRPr lang="en-US" sz="2018" dirty="0">
                <a:solidFill>
                  <a:srgbClr val="0167FF"/>
                </a:solidFill>
                <a:latin typeface="Montserrat 2"/>
                <a:ea typeface="Montserrat 2"/>
                <a:cs typeface="Montserrat 2"/>
                <a:sym typeface="Montserrat 2"/>
              </a:endParaRPr>
            </a:p>
          </p:txBody>
        </p:sp>
      </p:grpSp>
      <p:grpSp>
        <p:nvGrpSpPr>
          <p:cNvPr id="77" name="Group 15"/>
          <p:cNvGrpSpPr/>
          <p:nvPr/>
        </p:nvGrpSpPr>
        <p:grpSpPr>
          <a:xfrm>
            <a:off x="6476999" y="5740433"/>
            <a:ext cx="11700651" cy="2340000"/>
            <a:chOff x="0" y="-10907"/>
            <a:chExt cx="7954270" cy="3382262"/>
          </a:xfrm>
        </p:grpSpPr>
        <p:sp>
          <p:nvSpPr>
            <p:cNvPr id="78" name="Freeform 16"/>
            <p:cNvSpPr/>
            <p:nvPr/>
          </p:nvSpPr>
          <p:spPr>
            <a:xfrm>
              <a:off x="0" y="0"/>
              <a:ext cx="7416363" cy="3371355"/>
            </a:xfrm>
            <a:custGeom>
              <a:avLst/>
              <a:gdLst/>
              <a:ahLst/>
              <a:cxnLst/>
              <a:rect l="l" t="t" r="r" b="b"/>
              <a:pathLst>
                <a:path w="7416363" h="3371355">
                  <a:moveTo>
                    <a:pt x="0" y="0"/>
                  </a:moveTo>
                  <a:lnTo>
                    <a:pt x="7416363" y="0"/>
                  </a:lnTo>
                  <a:lnTo>
                    <a:pt x="7416363" y="3371355"/>
                  </a:lnTo>
                  <a:lnTo>
                    <a:pt x="0" y="3371355"/>
                  </a:lnTo>
                  <a:lnTo>
                    <a:pt x="0" y="0"/>
                  </a:lnTo>
                  <a:close/>
                </a:path>
              </a:pathLst>
            </a:custGeom>
            <a:blipFill>
              <a:blip r:embed="rId5">
                <a:alphaModFix amt="50000"/>
              </a:blip>
              <a:stretch>
                <a:fillRect/>
              </a:stretch>
            </a:blipFill>
          </p:spPr>
          <p:txBody>
            <a:bodyPr/>
            <a:lstStyle/>
            <a:p>
              <a:endParaRPr lang="vi-VN"/>
            </a:p>
          </p:txBody>
        </p:sp>
        <p:grpSp>
          <p:nvGrpSpPr>
            <p:cNvPr id="79" name="Group 17"/>
            <p:cNvGrpSpPr/>
            <p:nvPr/>
          </p:nvGrpSpPr>
          <p:grpSpPr>
            <a:xfrm>
              <a:off x="245175" y="-10907"/>
              <a:ext cx="7709095" cy="3009252"/>
              <a:chOff x="0" y="-47625"/>
              <a:chExt cx="1894652" cy="739579"/>
            </a:xfrm>
          </p:grpSpPr>
          <p:sp>
            <p:nvSpPr>
              <p:cNvPr id="81" name="Freeform 18"/>
              <p:cNvSpPr/>
              <p:nvPr/>
            </p:nvSpPr>
            <p:spPr>
              <a:xfrm>
                <a:off x="0" y="2681"/>
                <a:ext cx="1894652" cy="689273"/>
              </a:xfrm>
              <a:custGeom>
                <a:avLst/>
                <a:gdLst/>
                <a:ahLst/>
                <a:cxnLst/>
                <a:rect l="l" t="t" r="r" b="b"/>
                <a:pathLst>
                  <a:path w="1673372" h="689273">
                    <a:moveTo>
                      <a:pt x="68223" y="0"/>
                    </a:moveTo>
                    <a:lnTo>
                      <a:pt x="1605149" y="0"/>
                    </a:lnTo>
                    <a:cubicBezTo>
                      <a:pt x="1623243" y="0"/>
                      <a:pt x="1640596" y="7188"/>
                      <a:pt x="1653390" y="19982"/>
                    </a:cubicBezTo>
                    <a:cubicBezTo>
                      <a:pt x="1666185" y="32777"/>
                      <a:pt x="1673372" y="50129"/>
                      <a:pt x="1673372" y="68223"/>
                    </a:cubicBezTo>
                    <a:lnTo>
                      <a:pt x="1673372" y="621049"/>
                    </a:lnTo>
                    <a:cubicBezTo>
                      <a:pt x="1673372" y="658728"/>
                      <a:pt x="1642828" y="689273"/>
                      <a:pt x="1605149" y="689273"/>
                    </a:cubicBezTo>
                    <a:lnTo>
                      <a:pt x="68223" y="689273"/>
                    </a:lnTo>
                    <a:cubicBezTo>
                      <a:pt x="50129" y="689273"/>
                      <a:pt x="32777" y="682085"/>
                      <a:pt x="19982" y="669291"/>
                    </a:cubicBezTo>
                    <a:cubicBezTo>
                      <a:pt x="7188" y="656496"/>
                      <a:pt x="0" y="639143"/>
                      <a:pt x="0" y="621049"/>
                    </a:cubicBezTo>
                    <a:lnTo>
                      <a:pt x="0" y="68223"/>
                    </a:lnTo>
                    <a:cubicBezTo>
                      <a:pt x="0" y="50129"/>
                      <a:pt x="7188" y="32777"/>
                      <a:pt x="19982" y="19982"/>
                    </a:cubicBezTo>
                    <a:cubicBezTo>
                      <a:pt x="32777" y="7188"/>
                      <a:pt x="50129" y="0"/>
                      <a:pt x="68223"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vi-VN"/>
              </a:p>
            </p:txBody>
          </p:sp>
          <p:sp>
            <p:nvSpPr>
              <p:cNvPr id="82" name="TextBox 19"/>
              <p:cNvSpPr txBox="1"/>
              <p:nvPr/>
            </p:nvSpPr>
            <p:spPr>
              <a:xfrm>
                <a:off x="0" y="-47625"/>
                <a:ext cx="1673372" cy="736898"/>
              </a:xfrm>
              <a:prstGeom prst="rect">
                <a:avLst/>
              </a:prstGeom>
            </p:spPr>
            <p:txBody>
              <a:bodyPr lIns="45634" tIns="45634" rIns="45634" bIns="45634" rtlCol="0" anchor="ctr"/>
              <a:lstStyle/>
              <a:p>
                <a:pPr algn="ctr">
                  <a:lnSpc>
                    <a:spcPts val="2582"/>
                  </a:lnSpc>
                </a:pPr>
                <a:endParaRPr/>
              </a:p>
            </p:txBody>
          </p:sp>
        </p:grpSp>
        <p:sp>
          <p:nvSpPr>
            <p:cNvPr id="80" name="TextBox 21"/>
            <p:cNvSpPr txBox="1"/>
            <p:nvPr/>
          </p:nvSpPr>
          <p:spPr>
            <a:xfrm>
              <a:off x="1868536" y="558683"/>
              <a:ext cx="5641823" cy="2631740"/>
            </a:xfrm>
            <a:prstGeom prst="rect">
              <a:avLst/>
            </a:prstGeom>
          </p:spPr>
          <p:txBody>
            <a:bodyPr wrap="square" lIns="0" tIns="0" rIns="0" bIns="0" rtlCol="0" anchor="t">
              <a:spAutoFit/>
            </a:bodyPr>
            <a:lstStyle/>
            <a:p>
              <a:pPr>
                <a:lnSpc>
                  <a:spcPct val="120000"/>
                </a:lnSpc>
              </a:pPr>
              <a:r>
                <a:rPr lang="vi-VN" sz="2018" b="1" u="sng" dirty="0">
                  <a:solidFill>
                    <a:srgbClr val="0167FF"/>
                  </a:solidFill>
                  <a:latin typeface="Montserrat 2"/>
                  <a:ea typeface="Montserrat 2"/>
                  <a:cs typeface="Montserrat 2"/>
                </a:rPr>
                <a:t>Quản lý hồ sơ tập trung</a:t>
              </a:r>
            </a:p>
            <a:p>
              <a:pPr defTabSz="449263" fontAlgn="base">
                <a:lnSpc>
                  <a:spcPct val="120000"/>
                </a:lnSpc>
              </a:pPr>
              <a:r>
                <a:rPr lang="vi-VN" sz="2018" dirty="0">
                  <a:solidFill>
                    <a:srgbClr val="0167FF"/>
                  </a:solidFill>
                  <a:latin typeface="Montserrat 2"/>
                  <a:ea typeface="Montserrat 2"/>
                  <a:cs typeface="Montserrat 2"/>
                </a:rPr>
                <a:t>	* Lưu trữ và quản lý hồ sơ tập trung</a:t>
              </a:r>
            </a:p>
            <a:p>
              <a:pPr defTabSz="449263" fontAlgn="base">
                <a:lnSpc>
                  <a:spcPct val="120000"/>
                </a:lnSpc>
              </a:pPr>
              <a:r>
                <a:rPr lang="vi-VN" sz="2018" dirty="0">
                  <a:solidFill>
                    <a:srgbClr val="0167FF"/>
                  </a:solidFill>
                  <a:latin typeface="Montserrat 2"/>
                  <a:ea typeface="Montserrat 2"/>
                  <a:cs typeface="Montserrat 2"/>
                </a:rPr>
                <a:t>	* Tra cứu nhanh theo khách hàng, lô hàng, chứng từ</a:t>
              </a:r>
            </a:p>
            <a:p>
              <a:pPr defTabSz="449263" fontAlgn="base">
                <a:lnSpc>
                  <a:spcPct val="120000"/>
                </a:lnSpc>
              </a:pPr>
              <a:r>
                <a:rPr lang="vi-VN" sz="2018" dirty="0">
                  <a:solidFill>
                    <a:srgbClr val="0167FF"/>
                  </a:solidFill>
                  <a:latin typeface="Montserrat 2"/>
                  <a:ea typeface="Montserrat 2"/>
                  <a:cs typeface="Montserrat 2"/>
                </a:rPr>
                <a:t>	* Phân quyền và quản lý nhiều user/doanh nghiệp</a:t>
              </a:r>
            </a:p>
            <a:p>
              <a:pPr algn="just">
                <a:lnSpc>
                  <a:spcPts val="2826"/>
                </a:lnSpc>
              </a:pPr>
              <a:endParaRPr lang="en-US" sz="2018" dirty="0">
                <a:solidFill>
                  <a:srgbClr val="0167FF"/>
                </a:solidFill>
                <a:latin typeface="Montserrat 2"/>
                <a:ea typeface="Montserrat 2"/>
                <a:cs typeface="Montserrat 2"/>
                <a:sym typeface="Montserrat 2"/>
              </a:endParaRPr>
            </a:p>
          </p:txBody>
        </p:sp>
      </p:grpSp>
      <p:grpSp>
        <p:nvGrpSpPr>
          <p:cNvPr id="83" name="Group 15"/>
          <p:cNvGrpSpPr/>
          <p:nvPr/>
        </p:nvGrpSpPr>
        <p:grpSpPr>
          <a:xfrm>
            <a:off x="6476999" y="7862883"/>
            <a:ext cx="11700651" cy="2340000"/>
            <a:chOff x="0" y="-10907"/>
            <a:chExt cx="7954270" cy="3382262"/>
          </a:xfrm>
        </p:grpSpPr>
        <p:sp>
          <p:nvSpPr>
            <p:cNvPr id="84" name="Freeform 16"/>
            <p:cNvSpPr/>
            <p:nvPr/>
          </p:nvSpPr>
          <p:spPr>
            <a:xfrm>
              <a:off x="0" y="0"/>
              <a:ext cx="7416363" cy="3371355"/>
            </a:xfrm>
            <a:custGeom>
              <a:avLst/>
              <a:gdLst/>
              <a:ahLst/>
              <a:cxnLst/>
              <a:rect l="l" t="t" r="r" b="b"/>
              <a:pathLst>
                <a:path w="7416363" h="3371355">
                  <a:moveTo>
                    <a:pt x="0" y="0"/>
                  </a:moveTo>
                  <a:lnTo>
                    <a:pt x="7416363" y="0"/>
                  </a:lnTo>
                  <a:lnTo>
                    <a:pt x="7416363" y="3371355"/>
                  </a:lnTo>
                  <a:lnTo>
                    <a:pt x="0" y="3371355"/>
                  </a:lnTo>
                  <a:lnTo>
                    <a:pt x="0" y="0"/>
                  </a:lnTo>
                  <a:close/>
                </a:path>
              </a:pathLst>
            </a:custGeom>
            <a:blipFill>
              <a:blip r:embed="rId5">
                <a:alphaModFix amt="50000"/>
              </a:blip>
              <a:stretch>
                <a:fillRect/>
              </a:stretch>
            </a:blipFill>
          </p:spPr>
          <p:txBody>
            <a:bodyPr/>
            <a:lstStyle/>
            <a:p>
              <a:endParaRPr lang="vi-VN"/>
            </a:p>
          </p:txBody>
        </p:sp>
        <p:grpSp>
          <p:nvGrpSpPr>
            <p:cNvPr id="85" name="Group 17"/>
            <p:cNvGrpSpPr/>
            <p:nvPr/>
          </p:nvGrpSpPr>
          <p:grpSpPr>
            <a:xfrm>
              <a:off x="245175" y="-10907"/>
              <a:ext cx="7709095" cy="3009252"/>
              <a:chOff x="0" y="-47625"/>
              <a:chExt cx="1894652" cy="739579"/>
            </a:xfrm>
          </p:grpSpPr>
          <p:sp>
            <p:nvSpPr>
              <p:cNvPr id="87" name="Freeform 18"/>
              <p:cNvSpPr/>
              <p:nvPr/>
            </p:nvSpPr>
            <p:spPr>
              <a:xfrm>
                <a:off x="0" y="2681"/>
                <a:ext cx="1894652" cy="689273"/>
              </a:xfrm>
              <a:custGeom>
                <a:avLst/>
                <a:gdLst/>
                <a:ahLst/>
                <a:cxnLst/>
                <a:rect l="l" t="t" r="r" b="b"/>
                <a:pathLst>
                  <a:path w="1673372" h="689273">
                    <a:moveTo>
                      <a:pt x="68223" y="0"/>
                    </a:moveTo>
                    <a:lnTo>
                      <a:pt x="1605149" y="0"/>
                    </a:lnTo>
                    <a:cubicBezTo>
                      <a:pt x="1623243" y="0"/>
                      <a:pt x="1640596" y="7188"/>
                      <a:pt x="1653390" y="19982"/>
                    </a:cubicBezTo>
                    <a:cubicBezTo>
                      <a:pt x="1666185" y="32777"/>
                      <a:pt x="1673372" y="50129"/>
                      <a:pt x="1673372" y="68223"/>
                    </a:cubicBezTo>
                    <a:lnTo>
                      <a:pt x="1673372" y="621049"/>
                    </a:lnTo>
                    <a:cubicBezTo>
                      <a:pt x="1673372" y="658728"/>
                      <a:pt x="1642828" y="689273"/>
                      <a:pt x="1605149" y="689273"/>
                    </a:cubicBezTo>
                    <a:lnTo>
                      <a:pt x="68223" y="689273"/>
                    </a:lnTo>
                    <a:cubicBezTo>
                      <a:pt x="50129" y="689273"/>
                      <a:pt x="32777" y="682085"/>
                      <a:pt x="19982" y="669291"/>
                    </a:cubicBezTo>
                    <a:cubicBezTo>
                      <a:pt x="7188" y="656496"/>
                      <a:pt x="0" y="639143"/>
                      <a:pt x="0" y="621049"/>
                    </a:cubicBezTo>
                    <a:lnTo>
                      <a:pt x="0" y="68223"/>
                    </a:lnTo>
                    <a:cubicBezTo>
                      <a:pt x="0" y="50129"/>
                      <a:pt x="7188" y="32777"/>
                      <a:pt x="19982" y="19982"/>
                    </a:cubicBezTo>
                    <a:cubicBezTo>
                      <a:pt x="32777" y="7188"/>
                      <a:pt x="50129" y="0"/>
                      <a:pt x="68223" y="0"/>
                    </a:cubicBezTo>
                    <a:close/>
                  </a:path>
                </a:pathLst>
              </a:custGeom>
            </p:spPr>
            <p:style>
              <a:lnRef idx="1">
                <a:schemeClr val="accent1"/>
              </a:lnRef>
              <a:fillRef idx="2">
                <a:schemeClr val="accent1"/>
              </a:fillRef>
              <a:effectRef idx="1">
                <a:schemeClr val="accent1"/>
              </a:effectRef>
              <a:fontRef idx="minor">
                <a:schemeClr val="dk1"/>
              </a:fontRef>
            </p:style>
            <p:txBody>
              <a:bodyPr/>
              <a:lstStyle/>
              <a:p>
                <a:endParaRPr lang="vi-VN"/>
              </a:p>
            </p:txBody>
          </p:sp>
          <p:sp>
            <p:nvSpPr>
              <p:cNvPr id="88" name="TextBox 19"/>
              <p:cNvSpPr txBox="1"/>
              <p:nvPr/>
            </p:nvSpPr>
            <p:spPr>
              <a:xfrm>
                <a:off x="0" y="-47625"/>
                <a:ext cx="1673372" cy="736898"/>
              </a:xfrm>
              <a:prstGeom prst="rect">
                <a:avLst/>
              </a:prstGeom>
            </p:spPr>
            <p:txBody>
              <a:bodyPr lIns="45634" tIns="45634" rIns="45634" bIns="45634" rtlCol="0" anchor="ctr"/>
              <a:lstStyle/>
              <a:p>
                <a:pPr algn="ctr">
                  <a:lnSpc>
                    <a:spcPts val="2582"/>
                  </a:lnSpc>
                </a:pPr>
                <a:endParaRPr/>
              </a:p>
            </p:txBody>
          </p:sp>
        </p:grpSp>
        <p:sp>
          <p:nvSpPr>
            <p:cNvPr id="86" name="TextBox 21"/>
            <p:cNvSpPr txBox="1"/>
            <p:nvPr/>
          </p:nvSpPr>
          <p:spPr>
            <a:xfrm>
              <a:off x="1898196" y="558683"/>
              <a:ext cx="5923884" cy="2314404"/>
            </a:xfrm>
            <a:prstGeom prst="rect">
              <a:avLst/>
            </a:prstGeom>
          </p:spPr>
          <p:txBody>
            <a:bodyPr wrap="square" lIns="0" tIns="0" rIns="0" bIns="0" rtlCol="0" anchor="t">
              <a:spAutoFit/>
            </a:bodyPr>
            <a:lstStyle/>
            <a:p>
              <a:r>
                <a:rPr lang="vi-VN" sz="2018" b="1" u="sng" dirty="0">
                  <a:solidFill>
                    <a:srgbClr val="0167FF"/>
                  </a:solidFill>
                  <a:latin typeface="Montserrat 2"/>
                  <a:ea typeface="Montserrat 2"/>
                  <a:cs typeface="Montserrat 2"/>
                </a:rPr>
                <a:t>Quản lý khách hàng &amp; vận hành dịch vụ (Dành cho đại lý/FWD)</a:t>
              </a:r>
            </a:p>
            <a:p>
              <a:pPr fontAlgn="base">
                <a:tabLst>
                  <a:tab pos="449263" algn="l"/>
                </a:tabLst>
              </a:pPr>
              <a:r>
                <a:rPr lang="vi-VN" sz="2018" dirty="0">
                  <a:solidFill>
                    <a:srgbClr val="0167FF"/>
                  </a:solidFill>
                  <a:latin typeface="Montserrat 2"/>
                  <a:ea typeface="Montserrat 2"/>
                  <a:cs typeface="Montserrat 2"/>
                </a:rPr>
                <a:t>	* Quản lý khách hàng tập trung</a:t>
              </a:r>
            </a:p>
            <a:p>
              <a:pPr fontAlgn="base">
                <a:tabLst>
                  <a:tab pos="449263" algn="l"/>
                </a:tabLst>
              </a:pPr>
              <a:r>
                <a:rPr lang="vi-VN" sz="2018" dirty="0">
                  <a:solidFill>
                    <a:srgbClr val="0167FF"/>
                  </a:solidFill>
                  <a:latin typeface="Montserrat 2"/>
                  <a:ea typeface="Montserrat 2"/>
                  <a:cs typeface="Montserrat 2"/>
                </a:rPr>
                <a:t>	* Theo dõi tiến độ xử lý hồ sơ</a:t>
              </a:r>
            </a:p>
            <a:p>
              <a:pPr fontAlgn="base">
                <a:tabLst>
                  <a:tab pos="449263" algn="l"/>
                </a:tabLst>
              </a:pPr>
              <a:r>
                <a:rPr lang="vi-VN" sz="2018" dirty="0">
                  <a:solidFill>
                    <a:srgbClr val="0167FF"/>
                  </a:solidFill>
                  <a:latin typeface="Montserrat 2"/>
                  <a:ea typeface="Montserrat 2"/>
                  <a:cs typeface="Montserrat 2"/>
                </a:rPr>
                <a:t>	* Hỗ trợ quản lý nhiều doanh nghiệp trên cùng hệ thống</a:t>
              </a:r>
            </a:p>
            <a:p>
              <a:pPr algn="just">
                <a:lnSpc>
                  <a:spcPts val="2826"/>
                </a:lnSpc>
              </a:pPr>
              <a:endParaRPr lang="en-US" sz="2018" dirty="0">
                <a:solidFill>
                  <a:srgbClr val="0167FF"/>
                </a:solidFill>
                <a:latin typeface="Montserrat 2"/>
                <a:ea typeface="Montserrat 2"/>
                <a:cs typeface="Montserrat 2"/>
                <a:sym typeface="Montserrat 2"/>
              </a:endParaRPr>
            </a:p>
          </p:txBody>
        </p:sp>
      </p:grpSp>
      <p:pic>
        <p:nvPicPr>
          <p:cNvPr id="89" name="Picture 88"/>
          <p:cNvPicPr>
            <a:picLocks noChangeAspect="1"/>
          </p:cNvPicPr>
          <p:nvPr/>
        </p:nvPicPr>
        <p:blipFill>
          <a:blip r:embed="rId11"/>
          <a:stretch>
            <a:fillRect/>
          </a:stretch>
        </p:blipFill>
        <p:spPr>
          <a:xfrm>
            <a:off x="6734839" y="3785986"/>
            <a:ext cx="2342486" cy="19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0" name="Picture 89"/>
          <p:cNvPicPr>
            <a:picLocks noChangeAspect="1"/>
          </p:cNvPicPr>
          <p:nvPr/>
        </p:nvPicPr>
        <p:blipFill>
          <a:blip r:embed="rId12"/>
          <a:stretch>
            <a:fillRect/>
          </a:stretch>
        </p:blipFill>
        <p:spPr>
          <a:xfrm>
            <a:off x="6757260" y="5862207"/>
            <a:ext cx="2320065" cy="19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90"/>
          <p:cNvPicPr>
            <a:picLocks noChangeAspect="1"/>
          </p:cNvPicPr>
          <p:nvPr/>
        </p:nvPicPr>
        <p:blipFill>
          <a:blip r:embed="rId13"/>
          <a:stretch>
            <a:fillRect/>
          </a:stretch>
        </p:blipFill>
        <p:spPr>
          <a:xfrm>
            <a:off x="6734839" y="7972364"/>
            <a:ext cx="2341021" cy="19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476119" y="1900090"/>
            <a:ext cx="576595" cy="54231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7" name="TextBox 7"/>
            <p:cNvSpPr txBox="1"/>
            <p:nvPr/>
          </p:nvSpPr>
          <p:spPr>
            <a:xfrm>
              <a:off x="76200" y="38100"/>
              <a:ext cx="660400" cy="698500"/>
            </a:xfrm>
            <a:prstGeom prst="rect">
              <a:avLst/>
            </a:prstGeom>
          </p:spPr>
          <p:txBody>
            <a:bodyPr lIns="0" tIns="0" rIns="0" bIns="0" rtlCol="0" anchor="ctr"/>
            <a:lstStyle/>
            <a:p>
              <a:pPr algn="ctr">
                <a:lnSpc>
                  <a:spcPts val="2135"/>
                </a:lnSpc>
              </a:pPr>
              <a:endParaRPr/>
            </a:p>
          </p:txBody>
        </p:sp>
      </p:grpSp>
      <p:grpSp>
        <p:nvGrpSpPr>
          <p:cNvPr id="2" name="Group 2"/>
          <p:cNvGrpSpPr/>
          <p:nvPr/>
        </p:nvGrpSpPr>
        <p:grpSpPr>
          <a:xfrm>
            <a:off x="1188746" y="1767702"/>
            <a:ext cx="15956254" cy="1432678"/>
            <a:chOff x="0" y="0"/>
            <a:chExt cx="3992857" cy="433225"/>
          </a:xfrm>
        </p:grpSpPr>
        <p:sp>
          <p:nvSpPr>
            <p:cNvPr id="3" name="Freeform 3"/>
            <p:cNvSpPr/>
            <p:nvPr/>
          </p:nvSpPr>
          <p:spPr>
            <a:xfrm>
              <a:off x="0" y="0"/>
              <a:ext cx="3992857" cy="433225"/>
            </a:xfrm>
            <a:custGeom>
              <a:avLst/>
              <a:gdLst/>
              <a:ahLst/>
              <a:cxnLst/>
              <a:rect l="l" t="t" r="r" b="b"/>
              <a:pathLst>
                <a:path w="3992857" h="433225">
                  <a:moveTo>
                    <a:pt x="0" y="0"/>
                  </a:moveTo>
                  <a:lnTo>
                    <a:pt x="3992857" y="0"/>
                  </a:lnTo>
                  <a:lnTo>
                    <a:pt x="3992857" y="433225"/>
                  </a:lnTo>
                  <a:lnTo>
                    <a:pt x="0" y="433225"/>
                  </a:lnTo>
                  <a:close/>
                </a:path>
              </a:pathLst>
            </a:custGeom>
            <a:solidFill>
              <a:srgbClr val="0CADE8"/>
            </a:solidFill>
          </p:spPr>
          <p:txBody>
            <a:bodyPr/>
            <a:lstStyle/>
            <a:p>
              <a:endParaRPr lang="vi-VN"/>
            </a:p>
          </p:txBody>
        </p:sp>
        <p:sp>
          <p:nvSpPr>
            <p:cNvPr id="4" name="TextBox 4"/>
            <p:cNvSpPr txBox="1"/>
            <p:nvPr/>
          </p:nvSpPr>
          <p:spPr>
            <a:xfrm>
              <a:off x="0" y="-9525"/>
              <a:ext cx="3992857" cy="442750"/>
            </a:xfrm>
            <a:prstGeom prst="rect">
              <a:avLst/>
            </a:prstGeom>
          </p:spPr>
          <p:txBody>
            <a:bodyPr lIns="178289" tIns="178289" rIns="178289" bIns="178289" rtlCol="0" anchor="ctr"/>
            <a:lstStyle/>
            <a:p>
              <a:pPr algn="l">
                <a:lnSpc>
                  <a:spcPts val="1230"/>
                </a:lnSpc>
              </a:pPr>
              <a:endParaRPr/>
            </a:p>
          </p:txBody>
        </p:sp>
      </p:grpSp>
      <p:grpSp>
        <p:nvGrpSpPr>
          <p:cNvPr id="8" name="Group 8"/>
          <p:cNvGrpSpPr/>
          <p:nvPr/>
        </p:nvGrpSpPr>
        <p:grpSpPr>
          <a:xfrm>
            <a:off x="1188744" y="3361089"/>
            <a:ext cx="15933381" cy="1803471"/>
            <a:chOff x="0" y="0"/>
            <a:chExt cx="3999963" cy="547316"/>
          </a:xfrm>
        </p:grpSpPr>
        <p:sp>
          <p:nvSpPr>
            <p:cNvPr id="9" name="Freeform 9"/>
            <p:cNvSpPr/>
            <p:nvPr/>
          </p:nvSpPr>
          <p:spPr>
            <a:xfrm>
              <a:off x="0" y="0"/>
              <a:ext cx="3999963" cy="547316"/>
            </a:xfrm>
            <a:custGeom>
              <a:avLst/>
              <a:gdLst/>
              <a:ahLst/>
              <a:cxnLst/>
              <a:rect l="l" t="t" r="r" b="b"/>
              <a:pathLst>
                <a:path w="3999963" h="547316">
                  <a:moveTo>
                    <a:pt x="0" y="0"/>
                  </a:moveTo>
                  <a:lnTo>
                    <a:pt x="3999963" y="0"/>
                  </a:lnTo>
                  <a:lnTo>
                    <a:pt x="3999963" y="547316"/>
                  </a:lnTo>
                  <a:lnTo>
                    <a:pt x="0" y="547316"/>
                  </a:lnTo>
                  <a:close/>
                </a:path>
              </a:pathLst>
            </a:custGeom>
            <a:solidFill>
              <a:srgbClr val="0C92E8"/>
            </a:solidFill>
          </p:spPr>
          <p:txBody>
            <a:bodyPr/>
            <a:lstStyle/>
            <a:p>
              <a:endParaRPr lang="vi-VN"/>
            </a:p>
          </p:txBody>
        </p:sp>
        <p:sp>
          <p:nvSpPr>
            <p:cNvPr id="10" name="TextBox 10"/>
            <p:cNvSpPr txBox="1"/>
            <p:nvPr/>
          </p:nvSpPr>
          <p:spPr>
            <a:xfrm>
              <a:off x="0" y="-9525"/>
              <a:ext cx="3999963" cy="556841"/>
            </a:xfrm>
            <a:prstGeom prst="rect">
              <a:avLst/>
            </a:prstGeom>
          </p:spPr>
          <p:txBody>
            <a:bodyPr lIns="178289" tIns="178289" rIns="178289" bIns="178289" rtlCol="0" anchor="ctr"/>
            <a:lstStyle/>
            <a:p>
              <a:pPr algn="l">
                <a:lnSpc>
                  <a:spcPts val="1830"/>
                </a:lnSpc>
              </a:pPr>
              <a:r>
                <a:rPr lang="en-US" sz="1525" b="1">
                  <a:solidFill>
                    <a:srgbClr val="FFFFFF"/>
                  </a:solidFill>
                  <a:latin typeface="Aileron Bold"/>
                  <a:ea typeface="Aileron Bold"/>
                  <a:cs typeface="Aileron Bold"/>
                  <a:sym typeface="Aileron Bold"/>
                </a:rPr>
                <a:t>                    </a:t>
              </a:r>
            </a:p>
          </p:txBody>
        </p:sp>
      </p:grpSp>
      <p:grpSp>
        <p:nvGrpSpPr>
          <p:cNvPr id="14" name="Group 14"/>
          <p:cNvGrpSpPr/>
          <p:nvPr/>
        </p:nvGrpSpPr>
        <p:grpSpPr>
          <a:xfrm>
            <a:off x="1188744" y="5405814"/>
            <a:ext cx="15933381" cy="1427527"/>
            <a:chOff x="0" y="0"/>
            <a:chExt cx="3999963" cy="433225"/>
          </a:xfrm>
        </p:grpSpPr>
        <p:sp>
          <p:nvSpPr>
            <p:cNvPr id="15" name="Freeform 15"/>
            <p:cNvSpPr/>
            <p:nvPr/>
          </p:nvSpPr>
          <p:spPr>
            <a:xfrm>
              <a:off x="0" y="0"/>
              <a:ext cx="3999963" cy="433225"/>
            </a:xfrm>
            <a:custGeom>
              <a:avLst/>
              <a:gdLst/>
              <a:ahLst/>
              <a:cxnLst/>
              <a:rect l="l" t="t" r="r" b="b"/>
              <a:pathLst>
                <a:path w="3999963" h="433225">
                  <a:moveTo>
                    <a:pt x="0" y="0"/>
                  </a:moveTo>
                  <a:lnTo>
                    <a:pt x="3999963" y="0"/>
                  </a:lnTo>
                  <a:lnTo>
                    <a:pt x="3999963" y="433225"/>
                  </a:lnTo>
                  <a:lnTo>
                    <a:pt x="0" y="433225"/>
                  </a:lnTo>
                  <a:close/>
                </a:path>
              </a:pathLst>
            </a:custGeom>
            <a:solidFill>
              <a:srgbClr val="0C64E8"/>
            </a:solidFill>
          </p:spPr>
          <p:txBody>
            <a:bodyPr/>
            <a:lstStyle/>
            <a:p>
              <a:endParaRPr lang="vi-VN"/>
            </a:p>
          </p:txBody>
        </p:sp>
        <p:sp>
          <p:nvSpPr>
            <p:cNvPr id="16" name="TextBox 16"/>
            <p:cNvSpPr txBox="1"/>
            <p:nvPr/>
          </p:nvSpPr>
          <p:spPr>
            <a:xfrm>
              <a:off x="0" y="-9525"/>
              <a:ext cx="3999963" cy="442750"/>
            </a:xfrm>
            <a:prstGeom prst="rect">
              <a:avLst/>
            </a:prstGeom>
          </p:spPr>
          <p:txBody>
            <a:bodyPr lIns="178289" tIns="178289" rIns="178289" bIns="178289" rtlCol="0" anchor="ctr"/>
            <a:lstStyle/>
            <a:p>
              <a:pPr algn="l">
                <a:lnSpc>
                  <a:spcPts val="1830"/>
                </a:lnSpc>
              </a:pPr>
              <a:r>
                <a:rPr lang="en-US" sz="1525" b="1">
                  <a:solidFill>
                    <a:srgbClr val="FFFFFF"/>
                  </a:solidFill>
                  <a:latin typeface="Aileron Bold"/>
                  <a:ea typeface="Aileron Bold"/>
                  <a:cs typeface="Aileron Bold"/>
                  <a:sym typeface="Aileron Bold"/>
                </a:rPr>
                <a:t>                    </a:t>
              </a:r>
            </a:p>
          </p:txBody>
        </p:sp>
      </p:grpSp>
      <p:grpSp>
        <p:nvGrpSpPr>
          <p:cNvPr id="20" name="Group 20"/>
          <p:cNvGrpSpPr/>
          <p:nvPr/>
        </p:nvGrpSpPr>
        <p:grpSpPr>
          <a:xfrm>
            <a:off x="1188744" y="6940484"/>
            <a:ext cx="15933381" cy="1427527"/>
            <a:chOff x="0" y="0"/>
            <a:chExt cx="3999963" cy="433225"/>
          </a:xfrm>
        </p:grpSpPr>
        <p:sp>
          <p:nvSpPr>
            <p:cNvPr id="21" name="Freeform 21"/>
            <p:cNvSpPr/>
            <p:nvPr/>
          </p:nvSpPr>
          <p:spPr>
            <a:xfrm>
              <a:off x="0" y="0"/>
              <a:ext cx="3999963" cy="433225"/>
            </a:xfrm>
            <a:custGeom>
              <a:avLst/>
              <a:gdLst/>
              <a:ahLst/>
              <a:cxnLst/>
              <a:rect l="l" t="t" r="r" b="b"/>
              <a:pathLst>
                <a:path w="3999963" h="433225">
                  <a:moveTo>
                    <a:pt x="0" y="0"/>
                  </a:moveTo>
                  <a:lnTo>
                    <a:pt x="3999963" y="0"/>
                  </a:lnTo>
                  <a:lnTo>
                    <a:pt x="3999963" y="433225"/>
                  </a:lnTo>
                  <a:lnTo>
                    <a:pt x="0" y="433225"/>
                  </a:lnTo>
                  <a:close/>
                </a:path>
              </a:pathLst>
            </a:custGeom>
            <a:solidFill>
              <a:srgbClr val="0D5DC6"/>
            </a:solidFill>
          </p:spPr>
          <p:txBody>
            <a:bodyPr/>
            <a:lstStyle/>
            <a:p>
              <a:endParaRPr lang="vi-VN"/>
            </a:p>
          </p:txBody>
        </p:sp>
        <p:sp>
          <p:nvSpPr>
            <p:cNvPr id="22" name="TextBox 22"/>
            <p:cNvSpPr txBox="1"/>
            <p:nvPr/>
          </p:nvSpPr>
          <p:spPr>
            <a:xfrm>
              <a:off x="0" y="-9525"/>
              <a:ext cx="3999963" cy="442750"/>
            </a:xfrm>
            <a:prstGeom prst="rect">
              <a:avLst/>
            </a:prstGeom>
          </p:spPr>
          <p:txBody>
            <a:bodyPr lIns="178289" tIns="178289" rIns="178289" bIns="178289" rtlCol="0" anchor="ctr"/>
            <a:lstStyle/>
            <a:p>
              <a:pPr algn="l">
                <a:lnSpc>
                  <a:spcPts val="1830"/>
                </a:lnSpc>
              </a:pPr>
              <a:endParaRPr/>
            </a:p>
          </p:txBody>
        </p:sp>
      </p:grpSp>
      <p:grpSp>
        <p:nvGrpSpPr>
          <p:cNvPr id="26" name="Group 26"/>
          <p:cNvGrpSpPr/>
          <p:nvPr/>
        </p:nvGrpSpPr>
        <p:grpSpPr>
          <a:xfrm>
            <a:off x="1177309" y="8558559"/>
            <a:ext cx="15933381" cy="1427527"/>
            <a:chOff x="0" y="0"/>
            <a:chExt cx="3999963" cy="433225"/>
          </a:xfrm>
        </p:grpSpPr>
        <p:sp>
          <p:nvSpPr>
            <p:cNvPr id="27" name="Freeform 27"/>
            <p:cNvSpPr/>
            <p:nvPr/>
          </p:nvSpPr>
          <p:spPr>
            <a:xfrm>
              <a:off x="0" y="0"/>
              <a:ext cx="3999963" cy="433225"/>
            </a:xfrm>
            <a:custGeom>
              <a:avLst/>
              <a:gdLst/>
              <a:ahLst/>
              <a:cxnLst/>
              <a:rect l="l" t="t" r="r" b="b"/>
              <a:pathLst>
                <a:path w="3999963" h="433225">
                  <a:moveTo>
                    <a:pt x="0" y="0"/>
                  </a:moveTo>
                  <a:lnTo>
                    <a:pt x="3999963" y="0"/>
                  </a:lnTo>
                  <a:lnTo>
                    <a:pt x="3999963" y="433225"/>
                  </a:lnTo>
                  <a:lnTo>
                    <a:pt x="0" y="433225"/>
                  </a:lnTo>
                  <a:close/>
                </a:path>
              </a:pathLst>
            </a:custGeom>
            <a:solidFill>
              <a:srgbClr val="2F39A6"/>
            </a:solidFill>
          </p:spPr>
          <p:txBody>
            <a:bodyPr/>
            <a:lstStyle/>
            <a:p>
              <a:endParaRPr lang="vi-VN"/>
            </a:p>
          </p:txBody>
        </p:sp>
        <p:sp>
          <p:nvSpPr>
            <p:cNvPr id="28" name="TextBox 28"/>
            <p:cNvSpPr txBox="1"/>
            <p:nvPr/>
          </p:nvSpPr>
          <p:spPr>
            <a:xfrm>
              <a:off x="0" y="-9525"/>
              <a:ext cx="3999963" cy="442750"/>
            </a:xfrm>
            <a:prstGeom prst="rect">
              <a:avLst/>
            </a:prstGeom>
          </p:spPr>
          <p:txBody>
            <a:bodyPr lIns="178289" tIns="178289" rIns="178289" bIns="178289" rtlCol="0" anchor="ctr"/>
            <a:lstStyle/>
            <a:p>
              <a:pPr algn="l">
                <a:lnSpc>
                  <a:spcPts val="1830"/>
                </a:lnSpc>
              </a:pPr>
              <a:endParaRPr/>
            </a:p>
          </p:txBody>
        </p:sp>
      </p:grpSp>
      <p:sp>
        <p:nvSpPr>
          <p:cNvPr id="32" name="Freeform 32"/>
          <p:cNvSpPr/>
          <p:nvPr/>
        </p:nvSpPr>
        <p:spPr>
          <a:xfrm>
            <a:off x="1421456" y="1851512"/>
            <a:ext cx="491897" cy="462654"/>
          </a:xfrm>
          <a:custGeom>
            <a:avLst/>
            <a:gdLst/>
            <a:ahLst/>
            <a:cxnLst/>
            <a:rect l="l" t="t" r="r" b="b"/>
            <a:pathLst>
              <a:path w="504564" h="504564">
                <a:moveTo>
                  <a:pt x="0" y="0"/>
                </a:moveTo>
                <a:lnTo>
                  <a:pt x="504564" y="0"/>
                </a:lnTo>
                <a:lnTo>
                  <a:pt x="504564" y="504564"/>
                </a:lnTo>
                <a:lnTo>
                  <a:pt x="0" y="5045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37" name="Group 37"/>
          <p:cNvGrpSpPr/>
          <p:nvPr/>
        </p:nvGrpSpPr>
        <p:grpSpPr>
          <a:xfrm>
            <a:off x="-1909088" y="1506548"/>
            <a:ext cx="19460746" cy="9680948"/>
            <a:chOff x="-4637413" y="0"/>
            <a:chExt cx="24382237" cy="23518501"/>
          </a:xfrm>
        </p:grpSpPr>
        <p:sp>
          <p:nvSpPr>
            <p:cNvPr id="38" name="Freeform 38"/>
            <p:cNvSpPr/>
            <p:nvPr/>
          </p:nvSpPr>
          <p:spPr>
            <a:xfrm>
              <a:off x="0" y="0"/>
              <a:ext cx="19744824" cy="1870132"/>
            </a:xfrm>
            <a:custGeom>
              <a:avLst/>
              <a:gdLst/>
              <a:ahLst/>
              <a:cxnLst/>
              <a:rect l="l" t="t" r="r" b="b"/>
              <a:pathLst>
                <a:path w="19744824" h="1870132">
                  <a:moveTo>
                    <a:pt x="0" y="0"/>
                  </a:moveTo>
                  <a:lnTo>
                    <a:pt x="19744824" y="0"/>
                  </a:lnTo>
                  <a:lnTo>
                    <a:pt x="19744824" y="1870132"/>
                  </a:lnTo>
                  <a:lnTo>
                    <a:pt x="0" y="1870132"/>
                  </a:lnTo>
                  <a:close/>
                </a:path>
              </a:pathLst>
            </a:custGeom>
            <a:solidFill>
              <a:srgbClr val="000000">
                <a:alpha val="0"/>
              </a:srgbClr>
            </a:solidFill>
          </p:spPr>
          <p:txBody>
            <a:bodyPr/>
            <a:lstStyle/>
            <a:p>
              <a:endParaRPr lang="vi-VN"/>
            </a:p>
          </p:txBody>
        </p:sp>
        <p:sp>
          <p:nvSpPr>
            <p:cNvPr id="39" name="TextBox 39"/>
            <p:cNvSpPr txBox="1"/>
            <p:nvPr/>
          </p:nvSpPr>
          <p:spPr>
            <a:xfrm>
              <a:off x="-4637413" y="21581693"/>
              <a:ext cx="19744825" cy="1936808"/>
            </a:xfrm>
            <a:prstGeom prst="rect">
              <a:avLst/>
            </a:prstGeom>
          </p:spPr>
          <p:txBody>
            <a:bodyPr lIns="0" tIns="0" rIns="0" bIns="0" rtlCol="0" anchor="ctr"/>
            <a:lstStyle/>
            <a:p>
              <a:pPr algn="l">
                <a:lnSpc>
                  <a:spcPts val="5795"/>
                </a:lnSpc>
              </a:pPr>
              <a:endParaRPr lang="en-US" sz="4200" b="1" dirty="0">
                <a:solidFill>
                  <a:srgbClr val="0070C0"/>
                </a:solidFill>
                <a:latin typeface="Montserrat 4 Bold"/>
                <a:ea typeface="Montserrat 4 Bold"/>
                <a:cs typeface="Montserrat 4 Bold"/>
                <a:sym typeface="Montserrat 4 Bold"/>
              </a:endParaRPr>
            </a:p>
          </p:txBody>
        </p:sp>
      </p:grpSp>
      <p:sp>
        <p:nvSpPr>
          <p:cNvPr id="40" name="TextBox 40"/>
          <p:cNvSpPr txBox="1"/>
          <p:nvPr/>
        </p:nvSpPr>
        <p:spPr>
          <a:xfrm>
            <a:off x="2034431" y="2218361"/>
            <a:ext cx="14653369" cy="743793"/>
          </a:xfrm>
          <a:prstGeom prst="rect">
            <a:avLst/>
          </a:prstGeom>
        </p:spPr>
        <p:txBody>
          <a:bodyPr wrap="square" lIns="0" tIns="0" rIns="0" bIns="0" rtlCol="0" anchor="t">
            <a:spAutoFit/>
          </a:bodyPr>
          <a:lstStyle/>
          <a:p>
            <a:pPr algn="just">
              <a:lnSpc>
                <a:spcPts val="2942"/>
              </a:lnSpc>
            </a:pPr>
            <a:r>
              <a:rPr lang="en-US" sz="1900" spc="30" dirty="0" err="1">
                <a:solidFill>
                  <a:srgbClr val="FFFFFF"/>
                </a:solidFill>
                <a:latin typeface="Montserrat 4"/>
                <a:ea typeface="Montserrat 4"/>
                <a:cs typeface="Montserrat 4"/>
                <a:sym typeface="Montserrat 4"/>
              </a:rPr>
              <a:t>Nghị</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định</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số</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số</a:t>
            </a:r>
            <a:r>
              <a:rPr lang="en-US" sz="1900" spc="30" dirty="0">
                <a:solidFill>
                  <a:srgbClr val="FFFFFF"/>
                </a:solidFill>
                <a:latin typeface="Montserrat 4"/>
                <a:ea typeface="Montserrat 4"/>
                <a:cs typeface="Montserrat 4"/>
                <a:sym typeface="Montserrat 4"/>
              </a:rPr>
              <a:t> 57-NQ/TW </a:t>
            </a:r>
            <a:r>
              <a:rPr lang="en-US" sz="1900" spc="30" dirty="0" err="1">
                <a:solidFill>
                  <a:srgbClr val="FFFFFF"/>
                </a:solidFill>
                <a:latin typeface="Montserrat 4"/>
                <a:ea typeface="Montserrat 4"/>
                <a:cs typeface="Montserrat 4"/>
                <a:sym typeface="Montserrat 4"/>
              </a:rPr>
              <a:t>ngày</a:t>
            </a:r>
            <a:r>
              <a:rPr lang="en-US" sz="1900" spc="30" dirty="0">
                <a:solidFill>
                  <a:srgbClr val="FFFFFF"/>
                </a:solidFill>
                <a:latin typeface="Montserrat 4"/>
                <a:ea typeface="Montserrat 4"/>
                <a:cs typeface="Montserrat 4"/>
                <a:sym typeface="Montserrat 4"/>
              </a:rPr>
              <a:t> 22/12/2024 </a:t>
            </a:r>
            <a:r>
              <a:rPr lang="en-US" sz="1900" spc="30" dirty="0" err="1">
                <a:solidFill>
                  <a:srgbClr val="FFFFFF"/>
                </a:solidFill>
                <a:latin typeface="Montserrat 4"/>
                <a:ea typeface="Montserrat 4"/>
                <a:cs typeface="Montserrat 4"/>
                <a:sym typeface="Montserrat 4"/>
              </a:rPr>
              <a:t>của</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Bộ</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Chính</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trị</a:t>
            </a:r>
            <a:r>
              <a:rPr lang="en-US" sz="1900" spc="30" dirty="0">
                <a:solidFill>
                  <a:srgbClr val="FFFFFF"/>
                </a:solidFill>
                <a:latin typeface="Montserrat 4"/>
                <a:ea typeface="Montserrat 4"/>
                <a:cs typeface="Montserrat 4"/>
                <a:sym typeface="Montserrat 4"/>
              </a:rPr>
              <a:t> v/v </a:t>
            </a:r>
            <a:r>
              <a:rPr lang="en-US" sz="1900" spc="30" dirty="0" err="1">
                <a:solidFill>
                  <a:srgbClr val="FFFFFF"/>
                </a:solidFill>
                <a:latin typeface="Montserrat 4"/>
                <a:ea typeface="Montserrat 4"/>
                <a:cs typeface="Montserrat 4"/>
                <a:sym typeface="Montserrat 4"/>
              </a:rPr>
              <a:t>đột</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phá</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phát</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triển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khoa</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học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công</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nghệ</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đổi</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mới</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sáng</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tạo</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và</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chuyển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đổi</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số</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quốc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gia</a:t>
            </a:r>
            <a:endParaRPr lang="en-US" sz="1900" spc="30" dirty="0">
              <a:solidFill>
                <a:srgbClr val="FFFFFF"/>
              </a:solidFill>
              <a:latin typeface="Montserrat 4"/>
              <a:ea typeface="Montserrat 4"/>
              <a:cs typeface="Montserrat 4"/>
              <a:sym typeface="Montserrat 4"/>
            </a:endParaRPr>
          </a:p>
        </p:txBody>
      </p:sp>
      <p:sp>
        <p:nvSpPr>
          <p:cNvPr id="41" name="TextBox 41"/>
          <p:cNvSpPr txBox="1"/>
          <p:nvPr/>
        </p:nvSpPr>
        <p:spPr>
          <a:xfrm>
            <a:off x="2034430" y="5839309"/>
            <a:ext cx="14653369" cy="743793"/>
          </a:xfrm>
          <a:prstGeom prst="rect">
            <a:avLst/>
          </a:prstGeom>
        </p:spPr>
        <p:txBody>
          <a:bodyPr wrap="square" lIns="0" tIns="0" rIns="0" bIns="0" rtlCol="0" anchor="t">
            <a:spAutoFit/>
          </a:bodyPr>
          <a:lstStyle/>
          <a:p>
            <a:pPr algn="just">
              <a:lnSpc>
                <a:spcPts val="2922"/>
              </a:lnSpc>
            </a:pPr>
            <a:r>
              <a:rPr lang="en-US" spc="30" dirty="0" err="1">
                <a:solidFill>
                  <a:srgbClr val="FFFFFF"/>
                </a:solidFill>
                <a:latin typeface="Montserrat 4"/>
                <a:ea typeface="Montserrat 4"/>
                <a:cs typeface="Montserrat 4"/>
                <a:sym typeface="Montserrat 4"/>
              </a:rPr>
              <a:t>Quyết</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định</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số</a:t>
            </a:r>
            <a:r>
              <a:rPr lang="en-US" spc="30" dirty="0">
                <a:solidFill>
                  <a:srgbClr val="FFFFFF"/>
                </a:solidFill>
                <a:latin typeface="Montserrat 4"/>
                <a:ea typeface="Montserrat 4"/>
                <a:cs typeface="Montserrat 4"/>
                <a:sym typeface="Montserrat 4"/>
              </a:rPr>
              <a:t> 942/QĐ-</a:t>
            </a:r>
            <a:r>
              <a:rPr lang="en-US" spc="30" dirty="0" err="1">
                <a:solidFill>
                  <a:srgbClr val="FFFFFF"/>
                </a:solidFill>
                <a:latin typeface="Montserrat 4"/>
                <a:ea typeface="Montserrat 4"/>
                <a:cs typeface="Montserrat 4"/>
                <a:sym typeface="Montserrat 4"/>
              </a:rPr>
              <a:t>TTg</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ngày</a:t>
            </a:r>
            <a:r>
              <a:rPr lang="en-US" spc="30" dirty="0">
                <a:solidFill>
                  <a:srgbClr val="FFFFFF"/>
                </a:solidFill>
                <a:latin typeface="Montserrat 4"/>
                <a:ea typeface="Montserrat 4"/>
                <a:cs typeface="Montserrat 4"/>
                <a:sym typeface="Montserrat 4"/>
              </a:rPr>
              <a:t> 15/6/2021 </a:t>
            </a:r>
            <a:r>
              <a:rPr lang="en-US" spc="30" dirty="0" err="1">
                <a:solidFill>
                  <a:srgbClr val="FFFFFF"/>
                </a:solidFill>
                <a:latin typeface="Montserrat 4"/>
                <a:ea typeface="Montserrat 4"/>
                <a:cs typeface="Montserrat 4"/>
                <a:sym typeface="Montserrat 4"/>
              </a:rPr>
              <a:t>của</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Thủ</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tướng</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Chính</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phủ</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phê</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duyệt</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Chiến</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lược</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phát</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triển</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Chính</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phủ</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điện</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tử</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hướng</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tới</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Chính</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phủ</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số</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giai</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đoạn</a:t>
            </a:r>
            <a:r>
              <a:rPr lang="en-US" spc="30" dirty="0">
                <a:solidFill>
                  <a:srgbClr val="FFFFFF"/>
                </a:solidFill>
                <a:latin typeface="Montserrat 4"/>
                <a:ea typeface="Montserrat 4"/>
                <a:cs typeface="Montserrat 4"/>
                <a:sym typeface="Montserrat 4"/>
              </a:rPr>
              <a:t> 2021 - 2025, </a:t>
            </a:r>
            <a:r>
              <a:rPr lang="en-US" spc="30" dirty="0" err="1">
                <a:solidFill>
                  <a:srgbClr val="FFFFFF"/>
                </a:solidFill>
                <a:latin typeface="Montserrat 4"/>
                <a:ea typeface="Montserrat 4"/>
                <a:cs typeface="Montserrat 4"/>
                <a:sym typeface="Montserrat 4"/>
              </a:rPr>
              <a:t>định</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hướng</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đến</a:t>
            </a:r>
            <a:r>
              <a:rPr lang="en-US" spc="30" dirty="0">
                <a:solidFill>
                  <a:srgbClr val="FFFFFF"/>
                </a:solidFill>
                <a:latin typeface="Montserrat 4"/>
                <a:ea typeface="Montserrat 4"/>
                <a:cs typeface="Montserrat 4"/>
                <a:sym typeface="Montserrat 4"/>
              </a:rPr>
              <a:t> </a:t>
            </a:r>
            <a:r>
              <a:rPr lang="en-US" spc="30" dirty="0" err="1">
                <a:solidFill>
                  <a:srgbClr val="FFFFFF"/>
                </a:solidFill>
                <a:latin typeface="Montserrat 4"/>
                <a:ea typeface="Montserrat 4"/>
                <a:cs typeface="Montserrat 4"/>
                <a:sym typeface="Montserrat 4"/>
              </a:rPr>
              <a:t>năm</a:t>
            </a:r>
            <a:r>
              <a:rPr lang="en-US" spc="30" dirty="0">
                <a:solidFill>
                  <a:srgbClr val="FFFFFF"/>
                </a:solidFill>
                <a:latin typeface="Montserrat 4"/>
                <a:ea typeface="Montserrat 4"/>
                <a:cs typeface="Montserrat 4"/>
                <a:sym typeface="Montserrat 4"/>
              </a:rPr>
              <a:t> 2030”</a:t>
            </a:r>
          </a:p>
        </p:txBody>
      </p:sp>
      <p:sp>
        <p:nvSpPr>
          <p:cNvPr id="42" name="TextBox 42"/>
          <p:cNvSpPr txBox="1"/>
          <p:nvPr/>
        </p:nvSpPr>
        <p:spPr>
          <a:xfrm>
            <a:off x="2034429" y="7379351"/>
            <a:ext cx="14653369" cy="846386"/>
          </a:xfrm>
          <a:prstGeom prst="rect">
            <a:avLst/>
          </a:prstGeom>
        </p:spPr>
        <p:txBody>
          <a:bodyPr wrap="square" lIns="0" tIns="0" rIns="0" bIns="0" rtlCol="0" anchor="t">
            <a:spAutoFit/>
          </a:bodyPr>
          <a:lstStyle/>
          <a:p>
            <a:pPr algn="just">
              <a:lnSpc>
                <a:spcPts val="3287"/>
              </a:lnSpc>
            </a:pPr>
            <a:r>
              <a:rPr lang="en-US" sz="2029" spc="30" dirty="0" err="1">
                <a:solidFill>
                  <a:srgbClr val="FFFFFF"/>
                </a:solidFill>
                <a:latin typeface="Montserrat 4"/>
                <a:ea typeface="Montserrat 4"/>
                <a:cs typeface="Montserrat 4"/>
                <a:sym typeface="Montserrat 4"/>
              </a:rPr>
              <a:t>Quyết</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định</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số</a:t>
            </a:r>
            <a:r>
              <a:rPr lang="en-US" sz="2029" spc="30" dirty="0">
                <a:solidFill>
                  <a:srgbClr val="FFFFFF"/>
                </a:solidFill>
                <a:latin typeface="Montserrat 4"/>
                <a:ea typeface="Montserrat 4"/>
                <a:cs typeface="Montserrat 4"/>
                <a:sym typeface="Montserrat 4"/>
              </a:rPr>
              <a:t> 2412/QĐ-BCT </a:t>
            </a:r>
            <a:r>
              <a:rPr lang="en-US" sz="2029" spc="30" dirty="0" err="1">
                <a:solidFill>
                  <a:srgbClr val="FFFFFF"/>
                </a:solidFill>
                <a:latin typeface="Montserrat 4"/>
                <a:ea typeface="Montserrat 4"/>
                <a:cs typeface="Montserrat 4"/>
                <a:sym typeface="Montserrat 4"/>
              </a:rPr>
              <a:t>ngày</a:t>
            </a:r>
            <a:r>
              <a:rPr lang="en-US" sz="2029" spc="30" dirty="0">
                <a:solidFill>
                  <a:srgbClr val="FFFFFF"/>
                </a:solidFill>
                <a:latin typeface="Montserrat 4"/>
                <a:ea typeface="Montserrat 4"/>
                <a:cs typeface="Montserrat 4"/>
                <a:sym typeface="Montserrat 4"/>
              </a:rPr>
              <a:t> 15/6/2016 </a:t>
            </a:r>
            <a:r>
              <a:rPr lang="en-US" sz="2029" spc="30" dirty="0" err="1">
                <a:solidFill>
                  <a:srgbClr val="FFFFFF"/>
                </a:solidFill>
                <a:latin typeface="Montserrat 4"/>
                <a:ea typeface="Montserrat 4"/>
                <a:cs typeface="Montserrat 4"/>
                <a:sym typeface="Montserrat 4"/>
              </a:rPr>
              <a:t>của</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Bộ</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Công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thương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về</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việc</a:t>
            </a:r>
            <a:r>
              <a:rPr lang="en-US" sz="2029" spc="30" dirty="0">
                <a:solidFill>
                  <a:srgbClr val="FFFFFF"/>
                </a:solidFill>
                <a:latin typeface="Montserrat 4"/>
                <a:ea typeface="Montserrat 4"/>
                <a:cs typeface="Montserrat 4"/>
                <a:sym typeface="Montserrat 4"/>
              </a:rPr>
              <a:t> ban </a:t>
            </a:r>
            <a:r>
              <a:rPr lang="en-US" sz="2029" spc="30" dirty="0" err="1">
                <a:solidFill>
                  <a:srgbClr val="FFFFFF"/>
                </a:solidFill>
                <a:latin typeface="Montserrat 4"/>
                <a:ea typeface="Montserrat 4"/>
                <a:cs typeface="Montserrat 4"/>
                <a:sym typeface="Montserrat 4"/>
              </a:rPr>
              <a:t>hành</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Quy</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trình</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cấp</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Giấy</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chứng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nhận</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xuất</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xứ</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hàng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hoá</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ưu</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đãi</a:t>
            </a:r>
            <a:r>
              <a:rPr lang="en-US" sz="2029" spc="30" dirty="0">
                <a:solidFill>
                  <a:srgbClr val="FFFFFF"/>
                </a:solidFill>
                <a:latin typeface="Montserrat 4"/>
                <a:ea typeface="Montserrat 4"/>
                <a:cs typeface="Montserrat 4"/>
                <a:sym typeface="Montserrat 4"/>
              </a:rPr>
              <a:t> qua Internet”.</a:t>
            </a:r>
          </a:p>
        </p:txBody>
      </p:sp>
      <p:sp>
        <p:nvSpPr>
          <p:cNvPr id="43" name="TextBox 43"/>
          <p:cNvSpPr txBox="1"/>
          <p:nvPr/>
        </p:nvSpPr>
        <p:spPr>
          <a:xfrm>
            <a:off x="2034429" y="9016681"/>
            <a:ext cx="14653369" cy="743793"/>
          </a:xfrm>
          <a:prstGeom prst="rect">
            <a:avLst/>
          </a:prstGeom>
        </p:spPr>
        <p:txBody>
          <a:bodyPr wrap="square" lIns="0" tIns="0" rIns="0" bIns="0" rtlCol="0" anchor="t">
            <a:spAutoFit/>
          </a:bodyPr>
          <a:lstStyle/>
          <a:p>
            <a:pPr algn="just">
              <a:lnSpc>
                <a:spcPts val="2901"/>
              </a:lnSpc>
            </a:pPr>
            <a:r>
              <a:rPr lang="en-US" sz="2029" spc="30" dirty="0" err="1">
                <a:solidFill>
                  <a:srgbClr val="FFFFFF"/>
                </a:solidFill>
                <a:latin typeface="Montserrat 4"/>
                <a:ea typeface="Montserrat 4"/>
                <a:cs typeface="Montserrat 4"/>
                <a:sym typeface="Montserrat 4"/>
              </a:rPr>
              <a:t>Công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văn</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số</a:t>
            </a:r>
            <a:r>
              <a:rPr lang="en-US" sz="2029" spc="30" dirty="0">
                <a:solidFill>
                  <a:srgbClr val="FFFFFF"/>
                </a:solidFill>
                <a:latin typeface="Montserrat 4"/>
                <a:ea typeface="Montserrat 4"/>
                <a:cs typeface="Montserrat 4"/>
                <a:sym typeface="Montserrat 4"/>
              </a:rPr>
              <a:t> 2030/LĐTM –TTXN </a:t>
            </a:r>
            <a:r>
              <a:rPr lang="en-US" sz="2029" spc="30" dirty="0" err="1">
                <a:solidFill>
                  <a:srgbClr val="FFFFFF"/>
                </a:solidFill>
                <a:latin typeface="Montserrat 4"/>
                <a:ea typeface="Montserrat 4"/>
                <a:cs typeface="Montserrat 4"/>
                <a:sym typeface="Montserrat 4"/>
              </a:rPr>
              <a:t>ngày</a:t>
            </a:r>
            <a:r>
              <a:rPr lang="en-US" sz="2029" spc="30" dirty="0">
                <a:solidFill>
                  <a:srgbClr val="FFFFFF"/>
                </a:solidFill>
                <a:latin typeface="Montserrat 4"/>
                <a:ea typeface="Montserrat 4"/>
                <a:cs typeface="Montserrat 4"/>
                <a:sym typeface="Montserrat 4"/>
              </a:rPr>
              <a:t> 21/10/2024 </a:t>
            </a:r>
            <a:r>
              <a:rPr lang="en-US" sz="2029" spc="30" dirty="0" err="1">
                <a:solidFill>
                  <a:srgbClr val="FFFFFF"/>
                </a:solidFill>
                <a:latin typeface="Montserrat 4"/>
                <a:ea typeface="Montserrat 4"/>
                <a:cs typeface="Montserrat 4"/>
                <a:sym typeface="Montserrat 4"/>
              </a:rPr>
              <a:t>của</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Liên</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Đoàn</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Thương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mại</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và</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Công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nghiệp</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Việt</a:t>
            </a:r>
            <a:r>
              <a:rPr lang="en-US" sz="2029" spc="30" dirty="0">
                <a:solidFill>
                  <a:srgbClr val="FFFFFF"/>
                </a:solidFill>
                <a:latin typeface="Montserrat 4"/>
                <a:ea typeface="Montserrat 4"/>
                <a:cs typeface="Montserrat 4"/>
                <a:sym typeface="Montserrat 4"/>
              </a:rPr>
              <a:t> Nam </a:t>
            </a:r>
            <a:r>
              <a:rPr lang="en-US" sz="2029" spc="30" dirty="0" err="1">
                <a:solidFill>
                  <a:srgbClr val="FFFFFF"/>
                </a:solidFill>
                <a:latin typeface="Montserrat 4"/>
                <a:ea typeface="Montserrat 4"/>
                <a:cs typeface="Montserrat 4"/>
                <a:sym typeface="Montserrat 4"/>
              </a:rPr>
              <a:t>về</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việc</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Kết</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nối</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phần</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mềm</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của</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doanh</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nghiệp</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với</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Hệ</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thống</a:t>
            </a:r>
            <a:r>
              <a:rPr lang="en-US" sz="2029" spc="30" dirty="0">
                <a:solidFill>
                  <a:srgbClr val="FFFFFF"/>
                </a:solidFill>
                <a:latin typeface="Montserrat 4"/>
                <a:ea typeface="Montserrat 4"/>
                <a:cs typeface="Montserrat 4"/>
                <a:sym typeface="Montserrat 4"/>
              </a:rPr>
              <a:t> </a:t>
            </a:r>
            <a:r>
              <a:rPr lang="en-US" sz="2029" spc="30" dirty="0" err="1">
                <a:solidFill>
                  <a:srgbClr val="FFFFFF"/>
                </a:solidFill>
                <a:latin typeface="Montserrat 4"/>
                <a:ea typeface="Montserrat 4"/>
                <a:cs typeface="Montserrat 4"/>
                <a:sym typeface="Montserrat 4"/>
              </a:rPr>
              <a:t>cấp</a:t>
            </a:r>
            <a:r>
              <a:rPr lang="en-US" sz="2029" spc="30" dirty="0">
                <a:solidFill>
                  <a:srgbClr val="FFFFFF"/>
                </a:solidFill>
                <a:latin typeface="Montserrat 4"/>
                <a:ea typeface="Montserrat 4"/>
                <a:cs typeface="Montserrat 4"/>
                <a:sym typeface="Montserrat 4"/>
              </a:rPr>
              <a:t> C/O </a:t>
            </a:r>
            <a:r>
              <a:rPr lang="en-US" sz="2029" spc="30" dirty="0" err="1">
                <a:solidFill>
                  <a:srgbClr val="FFFFFF"/>
                </a:solidFill>
                <a:latin typeface="Montserrat 4"/>
                <a:ea typeface="Montserrat 4"/>
                <a:cs typeface="Montserrat 4"/>
                <a:sym typeface="Montserrat 4"/>
              </a:rPr>
              <a:t>của</a:t>
            </a:r>
            <a:r>
              <a:rPr lang="en-US" sz="2029" spc="30" dirty="0">
                <a:solidFill>
                  <a:srgbClr val="FFFFFF"/>
                </a:solidFill>
                <a:latin typeface="Montserrat 4"/>
                <a:ea typeface="Montserrat 4"/>
                <a:cs typeface="Montserrat 4"/>
                <a:sym typeface="Montserrat 4"/>
              </a:rPr>
              <a:t> VCCI”</a:t>
            </a:r>
          </a:p>
        </p:txBody>
      </p:sp>
      <p:sp>
        <p:nvSpPr>
          <p:cNvPr id="44" name="TextBox 44"/>
          <p:cNvSpPr txBox="1"/>
          <p:nvPr/>
        </p:nvSpPr>
        <p:spPr>
          <a:xfrm>
            <a:off x="2034432" y="1923048"/>
            <a:ext cx="4109861" cy="320601"/>
          </a:xfrm>
          <a:prstGeom prst="rect">
            <a:avLst/>
          </a:prstGeom>
        </p:spPr>
        <p:txBody>
          <a:bodyPr wrap="square" lIns="0" tIns="0" rIns="0" bIns="0" rtlCol="0" anchor="t">
            <a:spAutoFit/>
          </a:bodyPr>
          <a:lstStyle/>
          <a:p>
            <a:pPr algn="just">
              <a:lnSpc>
                <a:spcPts val="2460"/>
              </a:lnSpc>
            </a:pPr>
            <a:r>
              <a:rPr lang="en-US" sz="2050" spc="30" dirty="0">
                <a:solidFill>
                  <a:srgbClr val="FFFFFF"/>
                </a:solidFill>
                <a:latin typeface="Montserrat 2"/>
                <a:ea typeface="Montserrat 2"/>
                <a:cs typeface="Montserrat 2"/>
                <a:sym typeface="Montserrat 2"/>
              </a:rPr>
              <a:t> NGHỊ QUYẾT SỐ 57-NQ/TW</a:t>
            </a:r>
          </a:p>
        </p:txBody>
      </p:sp>
      <p:sp>
        <p:nvSpPr>
          <p:cNvPr id="45" name="TextBox 45"/>
          <p:cNvSpPr txBox="1"/>
          <p:nvPr/>
        </p:nvSpPr>
        <p:spPr>
          <a:xfrm>
            <a:off x="2034431" y="3767853"/>
            <a:ext cx="14653369" cy="1487587"/>
          </a:xfrm>
          <a:prstGeom prst="rect">
            <a:avLst/>
          </a:prstGeom>
        </p:spPr>
        <p:txBody>
          <a:bodyPr wrap="square" lIns="0" tIns="0" rIns="0" bIns="0" rtlCol="0" anchor="t">
            <a:spAutoFit/>
          </a:bodyPr>
          <a:lstStyle/>
          <a:p>
            <a:pPr algn="just">
              <a:lnSpc>
                <a:spcPts val="2942"/>
              </a:lnSpc>
            </a:pPr>
            <a:r>
              <a:rPr lang="en-US" sz="1900" spc="30" dirty="0" err="1">
                <a:solidFill>
                  <a:srgbClr val="FFFFFF"/>
                </a:solidFill>
                <a:latin typeface="Montserrat 4"/>
                <a:ea typeface="Montserrat 4"/>
                <a:cs typeface="Montserrat 4"/>
                <a:sym typeface="Montserrat 4"/>
              </a:rPr>
              <a:t>Nghị</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định</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số</a:t>
            </a:r>
            <a:r>
              <a:rPr lang="en-US" sz="1900" spc="30" dirty="0">
                <a:solidFill>
                  <a:srgbClr val="FFFFFF"/>
                </a:solidFill>
                <a:latin typeface="Montserrat 4"/>
                <a:ea typeface="Montserrat 4"/>
                <a:cs typeface="Montserrat 4"/>
                <a:sym typeface="Montserrat 4"/>
              </a:rPr>
              <a:t> 47/2020/NĐ-CP </a:t>
            </a:r>
            <a:r>
              <a:rPr lang="en-US" sz="1900" spc="30" dirty="0" err="1">
                <a:solidFill>
                  <a:srgbClr val="FFFFFF"/>
                </a:solidFill>
                <a:latin typeface="Montserrat 4"/>
                <a:ea typeface="Montserrat 4"/>
                <a:cs typeface="Montserrat 4"/>
                <a:sym typeface="Montserrat 4"/>
              </a:rPr>
              <a:t>ngày</a:t>
            </a:r>
            <a:r>
              <a:rPr lang="en-US" sz="1900" spc="30" dirty="0">
                <a:solidFill>
                  <a:srgbClr val="FFFFFF"/>
                </a:solidFill>
                <a:latin typeface="Montserrat 4"/>
                <a:ea typeface="Montserrat 4"/>
                <a:cs typeface="Montserrat 4"/>
                <a:sym typeface="Montserrat 4"/>
              </a:rPr>
              <a:t> 09/4/2020 </a:t>
            </a:r>
            <a:r>
              <a:rPr lang="en-US" sz="1900" spc="30" dirty="0" err="1">
                <a:solidFill>
                  <a:srgbClr val="FFFFFF"/>
                </a:solidFill>
                <a:latin typeface="Montserrat 4"/>
                <a:ea typeface="Montserrat 4"/>
                <a:cs typeface="Montserrat 4"/>
                <a:sym typeface="Montserrat 4"/>
              </a:rPr>
              <a:t>của</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Chính</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phủ</a:t>
            </a:r>
            <a:r>
              <a:rPr lang="en-US" sz="1900" spc="30" dirty="0">
                <a:solidFill>
                  <a:srgbClr val="FFFFFF"/>
                </a:solidFill>
                <a:latin typeface="Montserrat 4"/>
                <a:ea typeface="Montserrat 4"/>
                <a:cs typeface="Montserrat 4"/>
                <a:sym typeface="Montserrat 4"/>
              </a:rPr>
              <a:t> v/v “</a:t>
            </a:r>
            <a:r>
              <a:rPr lang="en-US" sz="1900" spc="30" dirty="0" err="1">
                <a:solidFill>
                  <a:srgbClr val="FFFFFF"/>
                </a:solidFill>
                <a:latin typeface="Montserrat 4"/>
                <a:ea typeface="Montserrat 4"/>
                <a:cs typeface="Montserrat 4"/>
                <a:sym typeface="Montserrat 4"/>
              </a:rPr>
              <a:t>Quản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lý</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kết</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nối</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và</a:t>
            </a:r>
            <a:r>
              <a:rPr lang="en-US" sz="1900" spc="30" dirty="0">
                <a:solidFill>
                  <a:srgbClr val="FFFFFF"/>
                </a:solidFill>
                <a:latin typeface="Montserrat 4"/>
                <a:ea typeface="Montserrat 4"/>
                <a:cs typeface="Montserrat 4"/>
                <a:sym typeface="Montserrat 4"/>
              </a:rPr>
              <a:t> chia </a:t>
            </a:r>
            <a:r>
              <a:rPr lang="en-US" sz="1900" spc="30" dirty="0" err="1">
                <a:solidFill>
                  <a:srgbClr val="FFFFFF"/>
                </a:solidFill>
                <a:latin typeface="Montserrat 4"/>
                <a:ea typeface="Montserrat 4"/>
                <a:cs typeface="Montserrat 4"/>
                <a:sym typeface="Montserrat 4"/>
              </a:rPr>
              <a:t>sẻ</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dữ</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liệu</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số</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của</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cơ</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quan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nhà</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nước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việc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kết</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nối</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dữ</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liệu</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của</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Phần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mềm</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hỗ</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trợ</a:t>
            </a:r>
            <a:r>
              <a:rPr lang="en-US" sz="1900" spc="30" dirty="0">
                <a:solidFill>
                  <a:srgbClr val="FFFFFF"/>
                </a:solidFill>
                <a:latin typeface="Montserrat 4"/>
                <a:ea typeface="Montserrat 4"/>
                <a:cs typeface="Montserrat 4"/>
                <a:sym typeface="Montserrat 4"/>
              </a:rPr>
              <a:t> VAN-Logistic </a:t>
            </a:r>
            <a:r>
              <a:rPr lang="en-US" sz="1900" spc="30" dirty="0" err="1">
                <a:solidFill>
                  <a:srgbClr val="FFFFFF"/>
                </a:solidFill>
                <a:latin typeface="Montserrat 4"/>
                <a:ea typeface="Montserrat 4"/>
                <a:cs typeface="Montserrat 4"/>
                <a:sym typeface="Montserrat 4"/>
              </a:rPr>
              <a:t>và</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Hệ</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thống</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quản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lý</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và</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cấp</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chứng</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nhận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xuất</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xứ</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điện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tử</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eCoSys</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được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thực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hiện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phù</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hợp</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với</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quy</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định</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tại</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Chương</a:t>
            </a:r>
            <a:r>
              <a:rPr lang="en-US" sz="1900" spc="30" dirty="0">
                <a:solidFill>
                  <a:srgbClr val="FFFFFF"/>
                </a:solidFill>
                <a:latin typeface="Montserrat 4"/>
                <a:ea typeface="Montserrat 4"/>
                <a:cs typeface="Montserrat 4"/>
                <a:sym typeface="Montserrat 4"/>
              </a:rPr>
              <a:t> III </a:t>
            </a:r>
            <a:r>
              <a:rPr lang="en-US" sz="1900" spc="30" dirty="0" err="1">
                <a:solidFill>
                  <a:srgbClr val="FFFFFF"/>
                </a:solidFill>
                <a:latin typeface="Montserrat 4"/>
                <a:ea typeface="Montserrat 4"/>
                <a:cs typeface="Montserrat 4"/>
                <a:sym typeface="Montserrat 4"/>
              </a:rPr>
              <a:t>của</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Nghị</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định</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về</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việc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thực</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hiện</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kết</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nối</a:t>
            </a:r>
            <a:r>
              <a:rPr lang="en-US" sz="1900" spc="30" dirty="0">
                <a:solidFill>
                  <a:srgbClr val="FFFFFF"/>
                </a:solidFill>
                <a:latin typeface="Montserrat 4"/>
                <a:ea typeface="Montserrat 4"/>
                <a:cs typeface="Montserrat 4"/>
                <a:sym typeface="Montserrat 4"/>
              </a:rPr>
              <a:t>, chia </a:t>
            </a:r>
            <a:r>
              <a:rPr lang="en-US" sz="1900" spc="30" dirty="0" err="1">
                <a:solidFill>
                  <a:srgbClr val="FFFFFF"/>
                </a:solidFill>
                <a:latin typeface="Montserrat 4"/>
                <a:ea typeface="Montserrat 4"/>
                <a:cs typeface="Montserrat 4"/>
                <a:sym typeface="Montserrat 4"/>
              </a:rPr>
              <a:t>sẻ</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sử</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dụng</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dữ</a:t>
            </a:r>
            <a:r>
              <a:rPr lang="en-US" sz="1900" spc="30" dirty="0">
                <a:solidFill>
                  <a:srgbClr val="FFFFFF"/>
                </a:solidFill>
                <a:latin typeface="Montserrat 4"/>
                <a:ea typeface="Montserrat 4"/>
                <a:cs typeface="Montserrat 4"/>
                <a:sym typeface="Montserrat 4"/>
              </a:rPr>
              <a:t> </a:t>
            </a:r>
            <a:r>
              <a:rPr lang="en-US" sz="1900" spc="30" dirty="0" err="1">
                <a:solidFill>
                  <a:srgbClr val="FFFFFF"/>
                </a:solidFill>
                <a:latin typeface="Montserrat 4"/>
                <a:ea typeface="Montserrat 4"/>
                <a:cs typeface="Montserrat 4"/>
                <a:sym typeface="Montserrat 4"/>
              </a:rPr>
              <a:t>liệu</a:t>
            </a:r>
            <a:r>
              <a:rPr lang="en-US" sz="1900" spc="30" dirty="0">
                <a:solidFill>
                  <a:srgbClr val="FFFFFF"/>
                </a:solidFill>
                <a:latin typeface="Montserrat 4"/>
                <a:ea typeface="Montserrat 4"/>
                <a:cs typeface="Montserrat 4"/>
                <a:sym typeface="Montserrat 4"/>
              </a:rPr>
              <a:t>.</a:t>
            </a:r>
          </a:p>
        </p:txBody>
      </p:sp>
      <p:sp>
        <p:nvSpPr>
          <p:cNvPr id="46" name="TextBox 46"/>
          <p:cNvSpPr txBox="1"/>
          <p:nvPr/>
        </p:nvSpPr>
        <p:spPr>
          <a:xfrm>
            <a:off x="2034431" y="3512028"/>
            <a:ext cx="4887079" cy="320601"/>
          </a:xfrm>
          <a:prstGeom prst="rect">
            <a:avLst/>
          </a:prstGeom>
        </p:spPr>
        <p:txBody>
          <a:bodyPr wrap="square" lIns="0" tIns="0" rIns="0" bIns="0" rtlCol="0" anchor="t">
            <a:spAutoFit/>
          </a:bodyPr>
          <a:lstStyle/>
          <a:p>
            <a:pPr algn="just">
              <a:lnSpc>
                <a:spcPts val="2460"/>
              </a:lnSpc>
            </a:pPr>
            <a:r>
              <a:rPr lang="en-US" sz="2050" spc="30" dirty="0">
                <a:solidFill>
                  <a:srgbClr val="FFFFFF"/>
                </a:solidFill>
                <a:latin typeface="Montserrat 2"/>
                <a:ea typeface="Montserrat 2"/>
                <a:cs typeface="Montserrat 2"/>
                <a:sym typeface="Montserrat 2"/>
              </a:rPr>
              <a:t> NGHỊ ĐỊNH SỐ 47/2020/NĐ-CP</a:t>
            </a:r>
          </a:p>
        </p:txBody>
      </p:sp>
      <p:sp>
        <p:nvSpPr>
          <p:cNvPr id="47" name="TextBox 47"/>
          <p:cNvSpPr txBox="1"/>
          <p:nvPr/>
        </p:nvSpPr>
        <p:spPr>
          <a:xfrm>
            <a:off x="2034431" y="5452249"/>
            <a:ext cx="3974981" cy="294953"/>
          </a:xfrm>
          <a:prstGeom prst="rect">
            <a:avLst/>
          </a:prstGeom>
        </p:spPr>
        <p:txBody>
          <a:bodyPr wrap="square" lIns="0" tIns="0" rIns="0" bIns="0" rtlCol="0" anchor="t">
            <a:spAutoFit/>
          </a:bodyPr>
          <a:lstStyle/>
          <a:p>
            <a:pPr algn="just">
              <a:lnSpc>
                <a:spcPts val="2300"/>
              </a:lnSpc>
            </a:pPr>
            <a:r>
              <a:rPr lang="en-US" sz="1916" spc="28" dirty="0">
                <a:solidFill>
                  <a:srgbClr val="FFFFFF"/>
                </a:solidFill>
                <a:latin typeface="Montserrat 2"/>
                <a:ea typeface="Montserrat 2"/>
                <a:cs typeface="Montserrat 2"/>
                <a:sym typeface="Montserrat 2"/>
              </a:rPr>
              <a:t>QUYẾT ĐỊNH SỐ  942/QĐ-</a:t>
            </a:r>
            <a:r>
              <a:rPr lang="en-US" sz="1916" spc="28" dirty="0" err="1">
                <a:solidFill>
                  <a:srgbClr val="FFFFFF"/>
                </a:solidFill>
                <a:latin typeface="Montserrat 2"/>
                <a:ea typeface="Montserrat 2"/>
                <a:cs typeface="Montserrat 2"/>
                <a:sym typeface="Montserrat 2"/>
              </a:rPr>
              <a:t>TTg</a:t>
            </a:r>
            <a:endParaRPr lang="en-US" sz="1916" spc="28" dirty="0">
              <a:solidFill>
                <a:srgbClr val="FFFFFF"/>
              </a:solidFill>
              <a:latin typeface="Montserrat 2"/>
              <a:ea typeface="Montserrat 2"/>
              <a:cs typeface="Montserrat 2"/>
              <a:sym typeface="Montserrat 2"/>
            </a:endParaRPr>
          </a:p>
        </p:txBody>
      </p:sp>
      <p:sp>
        <p:nvSpPr>
          <p:cNvPr id="48" name="TextBox 48"/>
          <p:cNvSpPr txBox="1"/>
          <p:nvPr/>
        </p:nvSpPr>
        <p:spPr>
          <a:xfrm>
            <a:off x="2034431" y="7062335"/>
            <a:ext cx="3974981" cy="294953"/>
          </a:xfrm>
          <a:prstGeom prst="rect">
            <a:avLst/>
          </a:prstGeom>
        </p:spPr>
        <p:txBody>
          <a:bodyPr wrap="square" lIns="0" tIns="0" rIns="0" bIns="0" rtlCol="0" anchor="t">
            <a:spAutoFit/>
          </a:bodyPr>
          <a:lstStyle/>
          <a:p>
            <a:pPr algn="just">
              <a:lnSpc>
                <a:spcPts val="2300"/>
              </a:lnSpc>
            </a:pPr>
            <a:r>
              <a:rPr lang="en-US" sz="1916" spc="28" dirty="0">
                <a:solidFill>
                  <a:srgbClr val="FFFFFF"/>
                </a:solidFill>
                <a:latin typeface="Montserrat 2"/>
                <a:ea typeface="Montserrat 2"/>
                <a:cs typeface="Montserrat 2"/>
                <a:sym typeface="Montserrat 2"/>
              </a:rPr>
              <a:t>QUYẾT ĐỊNH SỐ 2412/QĐ-BCT</a:t>
            </a:r>
          </a:p>
        </p:txBody>
      </p:sp>
      <p:sp>
        <p:nvSpPr>
          <p:cNvPr id="49" name="TextBox 49"/>
          <p:cNvSpPr txBox="1"/>
          <p:nvPr/>
        </p:nvSpPr>
        <p:spPr>
          <a:xfrm>
            <a:off x="2034431" y="8698675"/>
            <a:ext cx="3974981" cy="294953"/>
          </a:xfrm>
          <a:prstGeom prst="rect">
            <a:avLst/>
          </a:prstGeom>
        </p:spPr>
        <p:txBody>
          <a:bodyPr wrap="square" lIns="0" tIns="0" rIns="0" bIns="0" rtlCol="0" anchor="t">
            <a:spAutoFit/>
          </a:bodyPr>
          <a:lstStyle/>
          <a:p>
            <a:pPr algn="just">
              <a:lnSpc>
                <a:spcPts val="2300"/>
              </a:lnSpc>
            </a:pPr>
            <a:r>
              <a:rPr lang="en-US" sz="1916" spc="28" dirty="0">
                <a:solidFill>
                  <a:srgbClr val="FFFFFF"/>
                </a:solidFill>
                <a:latin typeface="Montserrat 2"/>
                <a:ea typeface="Montserrat 2"/>
                <a:cs typeface="Montserrat 2"/>
                <a:sym typeface="Montserrat 2"/>
              </a:rPr>
              <a:t>CÔNG VĂN SỐ 30/LĐTM-TTXN</a:t>
            </a:r>
          </a:p>
        </p:txBody>
      </p:sp>
      <p:grpSp>
        <p:nvGrpSpPr>
          <p:cNvPr id="56" name="Group 50"/>
          <p:cNvGrpSpPr/>
          <p:nvPr/>
        </p:nvGrpSpPr>
        <p:grpSpPr>
          <a:xfrm>
            <a:off x="-25658" y="67420"/>
            <a:ext cx="1530093" cy="1439128"/>
            <a:chOff x="0" y="0"/>
            <a:chExt cx="2092659" cy="2092659"/>
          </a:xfrm>
        </p:grpSpPr>
        <p:sp>
          <p:nvSpPr>
            <p:cNvPr id="57" name="Freeform 51"/>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5"/>
              <a:stretch>
                <a:fillRect/>
              </a:stretch>
            </a:blipFill>
          </p:spPr>
          <p:txBody>
            <a:bodyPr/>
            <a:lstStyle/>
            <a:p>
              <a:endParaRPr lang="vi-VN"/>
            </a:p>
          </p:txBody>
        </p:sp>
        <p:sp>
          <p:nvSpPr>
            <p:cNvPr id="58" name="Freeform 52"/>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6"/>
              <a:stretch>
                <a:fillRect/>
              </a:stretch>
            </a:blipFill>
          </p:spPr>
          <p:txBody>
            <a:bodyPr/>
            <a:lstStyle/>
            <a:p>
              <a:endParaRPr lang="vi-VN"/>
            </a:p>
          </p:txBody>
        </p:sp>
      </p:grpSp>
      <p:sp>
        <p:nvSpPr>
          <p:cNvPr id="59" name="TextBox 58"/>
          <p:cNvSpPr txBox="1"/>
          <p:nvPr/>
        </p:nvSpPr>
        <p:spPr>
          <a:xfrm>
            <a:off x="1905000" y="358548"/>
            <a:ext cx="15646658" cy="1107996"/>
          </a:xfrm>
          <a:prstGeom prst="rect">
            <a:avLst/>
          </a:prstGeom>
          <a:noFill/>
        </p:spPr>
        <p:txBody>
          <a:bodyPr wrap="square" rtlCol="0">
            <a:spAutoFit/>
          </a:bodyPr>
          <a:lstStyle/>
          <a:p>
            <a:r>
              <a:rPr lang="en-US" sz="4800" b="1" dirty="0">
                <a:solidFill>
                  <a:schemeClr val="accent1">
                    <a:lumMod val="50000"/>
                  </a:schemeClr>
                </a:solidFill>
                <a:latin typeface="Montserrat 4 Bold"/>
                <a:ea typeface="Montserrat 4 Bold"/>
                <a:cs typeface="Montserrat 4 Bold"/>
                <a:sym typeface="Montserrat 4 Bold"/>
              </a:rPr>
              <a:t>CĂN CỨ PHÁP LÝ</a:t>
            </a:r>
            <a:r>
              <a:rPr lang="vi-VN" sz="4800" b="1" dirty="0">
                <a:solidFill>
                  <a:schemeClr val="accent1">
                    <a:lumMod val="50000"/>
                  </a:schemeClr>
                </a:solidFill>
                <a:latin typeface="Montserrat 4 Bold"/>
                <a:ea typeface="Montserrat 4 Bold"/>
                <a:cs typeface="Montserrat 4 Bold"/>
                <a:sym typeface="Montserrat 4 Bold"/>
              </a:rPr>
              <a:t> THEO QUY ĐỊNH NHÀ NƯỚC</a:t>
            </a:r>
            <a:endParaRPr lang="en-US" sz="4800" b="1" dirty="0">
              <a:solidFill>
                <a:schemeClr val="accent1">
                  <a:lumMod val="50000"/>
                </a:schemeClr>
              </a:solidFill>
              <a:latin typeface="Montserrat 4 Bold"/>
              <a:ea typeface="Montserrat 4 Bold"/>
              <a:cs typeface="Montserrat 4 Bold"/>
              <a:sym typeface="Montserrat 4 Bold"/>
            </a:endParaRPr>
          </a:p>
          <a:p>
            <a:endParaRPr lang="en-US" dirty="0">
              <a:solidFill>
                <a:schemeClr val="bg1"/>
              </a:solidFill>
            </a:endParaRPr>
          </a:p>
        </p:txBody>
      </p:sp>
      <p:sp>
        <p:nvSpPr>
          <p:cNvPr id="60" name="Freeform 32"/>
          <p:cNvSpPr/>
          <p:nvPr/>
        </p:nvSpPr>
        <p:spPr>
          <a:xfrm>
            <a:off x="1425010" y="3503908"/>
            <a:ext cx="491897" cy="462654"/>
          </a:xfrm>
          <a:custGeom>
            <a:avLst/>
            <a:gdLst/>
            <a:ahLst/>
            <a:cxnLst/>
            <a:rect l="l" t="t" r="r" b="b"/>
            <a:pathLst>
              <a:path w="504564" h="504564">
                <a:moveTo>
                  <a:pt x="0" y="0"/>
                </a:moveTo>
                <a:lnTo>
                  <a:pt x="504564" y="0"/>
                </a:lnTo>
                <a:lnTo>
                  <a:pt x="504564" y="504564"/>
                </a:lnTo>
                <a:lnTo>
                  <a:pt x="0" y="5045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1" name="Freeform 32"/>
          <p:cNvSpPr/>
          <p:nvPr/>
        </p:nvSpPr>
        <p:spPr>
          <a:xfrm>
            <a:off x="1421456" y="5485742"/>
            <a:ext cx="491897" cy="462654"/>
          </a:xfrm>
          <a:custGeom>
            <a:avLst/>
            <a:gdLst/>
            <a:ahLst/>
            <a:cxnLst/>
            <a:rect l="l" t="t" r="r" b="b"/>
            <a:pathLst>
              <a:path w="504564" h="504564">
                <a:moveTo>
                  <a:pt x="0" y="0"/>
                </a:moveTo>
                <a:lnTo>
                  <a:pt x="504564" y="0"/>
                </a:lnTo>
                <a:lnTo>
                  <a:pt x="504564" y="504564"/>
                </a:lnTo>
                <a:lnTo>
                  <a:pt x="0" y="5045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2" name="Freeform 32"/>
          <p:cNvSpPr/>
          <p:nvPr/>
        </p:nvSpPr>
        <p:spPr>
          <a:xfrm>
            <a:off x="1421456" y="7027765"/>
            <a:ext cx="491897" cy="462654"/>
          </a:xfrm>
          <a:custGeom>
            <a:avLst/>
            <a:gdLst/>
            <a:ahLst/>
            <a:cxnLst/>
            <a:rect l="l" t="t" r="r" b="b"/>
            <a:pathLst>
              <a:path w="504564" h="504564">
                <a:moveTo>
                  <a:pt x="0" y="0"/>
                </a:moveTo>
                <a:lnTo>
                  <a:pt x="504564" y="0"/>
                </a:lnTo>
                <a:lnTo>
                  <a:pt x="504564" y="504564"/>
                </a:lnTo>
                <a:lnTo>
                  <a:pt x="0" y="5045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3" name="Freeform 32"/>
          <p:cNvSpPr/>
          <p:nvPr/>
        </p:nvSpPr>
        <p:spPr>
          <a:xfrm>
            <a:off x="1421456" y="8677626"/>
            <a:ext cx="491897" cy="462654"/>
          </a:xfrm>
          <a:custGeom>
            <a:avLst/>
            <a:gdLst/>
            <a:ahLst/>
            <a:cxnLst/>
            <a:rect l="l" t="t" r="r" b="b"/>
            <a:pathLst>
              <a:path w="504564" h="504564">
                <a:moveTo>
                  <a:pt x="0" y="0"/>
                </a:moveTo>
                <a:lnTo>
                  <a:pt x="504564" y="0"/>
                </a:lnTo>
                <a:lnTo>
                  <a:pt x="504564" y="504564"/>
                </a:lnTo>
                <a:lnTo>
                  <a:pt x="0" y="5045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3825312" y="2628900"/>
            <a:ext cx="2575488" cy="1812727"/>
            <a:chOff x="0" y="0"/>
            <a:chExt cx="707659" cy="498078"/>
          </a:xfrm>
        </p:grpSpPr>
        <p:sp>
          <p:nvSpPr>
            <p:cNvPr id="9" name="Freeform 9"/>
            <p:cNvSpPr/>
            <p:nvPr/>
          </p:nvSpPr>
          <p:spPr>
            <a:xfrm>
              <a:off x="0" y="0"/>
              <a:ext cx="707659" cy="498078"/>
            </a:xfrm>
            <a:custGeom>
              <a:avLst/>
              <a:gdLst/>
              <a:ahLst/>
              <a:cxnLst/>
              <a:rect l="l" t="t" r="r" b="b"/>
              <a:pathLst>
                <a:path w="707659" h="498078">
                  <a:moveTo>
                    <a:pt x="51102" y="0"/>
                  </a:moveTo>
                  <a:lnTo>
                    <a:pt x="656557" y="0"/>
                  </a:lnTo>
                  <a:cubicBezTo>
                    <a:pt x="684780" y="0"/>
                    <a:pt x="707659" y="22879"/>
                    <a:pt x="707659" y="51102"/>
                  </a:cubicBezTo>
                  <a:lnTo>
                    <a:pt x="707659" y="446976"/>
                  </a:lnTo>
                  <a:cubicBezTo>
                    <a:pt x="707659" y="475198"/>
                    <a:pt x="684780" y="498078"/>
                    <a:pt x="656557" y="498078"/>
                  </a:cubicBezTo>
                  <a:lnTo>
                    <a:pt x="51102" y="498078"/>
                  </a:lnTo>
                  <a:cubicBezTo>
                    <a:pt x="37549" y="498078"/>
                    <a:pt x="24551" y="492694"/>
                    <a:pt x="14967" y="483110"/>
                  </a:cubicBezTo>
                  <a:cubicBezTo>
                    <a:pt x="5384" y="473527"/>
                    <a:pt x="0" y="460529"/>
                    <a:pt x="0" y="446976"/>
                  </a:cubicBezTo>
                  <a:lnTo>
                    <a:pt x="0" y="51102"/>
                  </a:lnTo>
                  <a:cubicBezTo>
                    <a:pt x="0" y="22879"/>
                    <a:pt x="22879" y="0"/>
                    <a:pt x="51102" y="0"/>
                  </a:cubicBezTo>
                  <a:close/>
                </a:path>
              </a:pathLst>
            </a:custGeom>
            <a:solidFill>
              <a:srgbClr val="FEFEFE"/>
            </a:solidFill>
            <a:ln w="19050" cap="sq">
              <a:solidFill>
                <a:srgbClr val="0E6ACE"/>
              </a:solidFill>
              <a:prstDash val="solid"/>
              <a:miter/>
            </a:ln>
          </p:spPr>
          <p:txBody>
            <a:bodyPr/>
            <a:lstStyle/>
            <a:p>
              <a:endParaRPr lang="vi-VN"/>
            </a:p>
          </p:txBody>
        </p:sp>
        <p:sp>
          <p:nvSpPr>
            <p:cNvPr id="10" name="TextBox 10"/>
            <p:cNvSpPr txBox="1"/>
            <p:nvPr/>
          </p:nvSpPr>
          <p:spPr>
            <a:xfrm>
              <a:off x="0" y="-38100"/>
              <a:ext cx="707659" cy="536178"/>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6797112" y="2644973"/>
            <a:ext cx="2575488" cy="1812727"/>
            <a:chOff x="0" y="0"/>
            <a:chExt cx="707659" cy="498078"/>
          </a:xfrm>
        </p:grpSpPr>
        <p:sp>
          <p:nvSpPr>
            <p:cNvPr id="12" name="Freeform 12"/>
            <p:cNvSpPr/>
            <p:nvPr/>
          </p:nvSpPr>
          <p:spPr>
            <a:xfrm>
              <a:off x="0" y="0"/>
              <a:ext cx="707659" cy="498078"/>
            </a:xfrm>
            <a:custGeom>
              <a:avLst/>
              <a:gdLst/>
              <a:ahLst/>
              <a:cxnLst/>
              <a:rect l="l" t="t" r="r" b="b"/>
              <a:pathLst>
                <a:path w="707659" h="498078">
                  <a:moveTo>
                    <a:pt x="51102" y="0"/>
                  </a:moveTo>
                  <a:lnTo>
                    <a:pt x="656557" y="0"/>
                  </a:lnTo>
                  <a:cubicBezTo>
                    <a:pt x="684780" y="0"/>
                    <a:pt x="707659" y="22879"/>
                    <a:pt x="707659" y="51102"/>
                  </a:cubicBezTo>
                  <a:lnTo>
                    <a:pt x="707659" y="446976"/>
                  </a:lnTo>
                  <a:cubicBezTo>
                    <a:pt x="707659" y="475198"/>
                    <a:pt x="684780" y="498078"/>
                    <a:pt x="656557" y="498078"/>
                  </a:cubicBezTo>
                  <a:lnTo>
                    <a:pt x="51102" y="498078"/>
                  </a:lnTo>
                  <a:cubicBezTo>
                    <a:pt x="37549" y="498078"/>
                    <a:pt x="24551" y="492694"/>
                    <a:pt x="14967" y="483110"/>
                  </a:cubicBezTo>
                  <a:cubicBezTo>
                    <a:pt x="5384" y="473527"/>
                    <a:pt x="0" y="460529"/>
                    <a:pt x="0" y="446976"/>
                  </a:cubicBezTo>
                  <a:lnTo>
                    <a:pt x="0" y="51102"/>
                  </a:lnTo>
                  <a:cubicBezTo>
                    <a:pt x="0" y="22879"/>
                    <a:pt x="22879" y="0"/>
                    <a:pt x="51102" y="0"/>
                  </a:cubicBezTo>
                  <a:close/>
                </a:path>
              </a:pathLst>
            </a:custGeom>
            <a:solidFill>
              <a:srgbClr val="FEFEFE"/>
            </a:solidFill>
            <a:ln w="19050" cap="sq">
              <a:solidFill>
                <a:srgbClr val="0E6ACE"/>
              </a:solidFill>
              <a:prstDash val="solid"/>
              <a:miter/>
            </a:ln>
          </p:spPr>
          <p:txBody>
            <a:bodyPr/>
            <a:lstStyle/>
            <a:p>
              <a:endParaRPr lang="vi-VN"/>
            </a:p>
          </p:txBody>
        </p:sp>
        <p:sp>
          <p:nvSpPr>
            <p:cNvPr id="13" name="TextBox 13"/>
            <p:cNvSpPr txBox="1"/>
            <p:nvPr/>
          </p:nvSpPr>
          <p:spPr>
            <a:xfrm>
              <a:off x="0" y="-38100"/>
              <a:ext cx="707659" cy="536178"/>
            </a:xfrm>
            <a:prstGeom prst="rect">
              <a:avLst/>
            </a:prstGeom>
          </p:spPr>
          <p:txBody>
            <a:bodyPr lIns="50800" tIns="50800" rIns="50800" bIns="50800" rtlCol="0" anchor="ctr"/>
            <a:lstStyle/>
            <a:p>
              <a:pPr algn="ctr">
                <a:lnSpc>
                  <a:spcPts val="2800"/>
                </a:lnSpc>
              </a:pPr>
              <a:endParaRPr/>
            </a:p>
          </p:txBody>
        </p:sp>
      </p:grpSp>
      <p:sp>
        <p:nvSpPr>
          <p:cNvPr id="15" name="TextBox 15"/>
          <p:cNvSpPr txBox="1"/>
          <p:nvPr/>
        </p:nvSpPr>
        <p:spPr>
          <a:xfrm>
            <a:off x="1721589" y="292613"/>
            <a:ext cx="8676024" cy="1231106"/>
          </a:xfrm>
          <a:prstGeom prst="rect">
            <a:avLst/>
          </a:prstGeom>
        </p:spPr>
        <p:txBody>
          <a:bodyPr wrap="square" lIns="0" tIns="0" rIns="0" bIns="0" rtlCol="0" anchor="t">
            <a:spAutoFit/>
          </a:bodyPr>
          <a:lstStyle/>
          <a:p>
            <a:pPr algn="ctr"/>
            <a:r>
              <a:rPr lang="en-US" sz="4000" dirty="0">
                <a:solidFill>
                  <a:schemeClr val="accent1">
                    <a:lumMod val="75000"/>
                  </a:schemeClr>
                </a:solidFill>
                <a:latin typeface="Montserrat 3" panose="020B0604020202020204" charset="0"/>
                <a:ea typeface="Mont"/>
                <a:cs typeface="Mont"/>
                <a:sym typeface="Mont"/>
              </a:rPr>
              <a:t>An </a:t>
            </a:r>
            <a:r>
              <a:rPr lang="en-US" sz="4000" dirty="0" err="1">
                <a:solidFill>
                  <a:schemeClr val="accent1">
                    <a:lumMod val="75000"/>
                  </a:schemeClr>
                </a:solidFill>
                <a:latin typeface="Montserrat 3" panose="020B0604020202020204" charset="0"/>
                <a:ea typeface="Mont"/>
                <a:cs typeface="Mont"/>
                <a:sym typeface="Mont"/>
              </a:rPr>
              <a:t>toàn</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bảo</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mật</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thông</a:t>
            </a:r>
            <a:r>
              <a:rPr lang="en-US" sz="4000" dirty="0">
                <a:solidFill>
                  <a:schemeClr val="accent1">
                    <a:lumMod val="75000"/>
                  </a:schemeClr>
                </a:solidFill>
                <a:latin typeface="Montserrat 3" panose="020B0604020202020204" charset="0"/>
                <a:ea typeface="Mont"/>
                <a:cs typeface="Mont"/>
                <a:sym typeface="Mont"/>
              </a:rPr>
              <a:t> tin </a:t>
            </a:r>
            <a:r>
              <a:rPr lang="en-US" sz="4000" dirty="0" err="1">
                <a:solidFill>
                  <a:schemeClr val="accent1">
                    <a:lumMod val="75000"/>
                  </a:schemeClr>
                </a:solidFill>
                <a:latin typeface="Montserrat 3" panose="020B0604020202020204" charset="0"/>
                <a:ea typeface="Mont"/>
                <a:cs typeface="Mont"/>
                <a:sym typeface="Mont"/>
              </a:rPr>
              <a:t>và</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tuân</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thủ</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các</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quy</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định</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pháp</a:t>
            </a:r>
            <a:r>
              <a:rPr lang="en-US" sz="4000" dirty="0">
                <a:solidFill>
                  <a:schemeClr val="accent1">
                    <a:lumMod val="75000"/>
                  </a:schemeClr>
                </a:solidFill>
                <a:latin typeface="Montserrat 3" panose="020B0604020202020204" charset="0"/>
                <a:ea typeface="Mont"/>
                <a:cs typeface="Mont"/>
                <a:sym typeface="Mont"/>
              </a:rPr>
              <a:t> </a:t>
            </a:r>
            <a:r>
              <a:rPr lang="en-US" sz="4000" dirty="0" err="1">
                <a:solidFill>
                  <a:schemeClr val="accent1">
                    <a:lumMod val="75000"/>
                  </a:schemeClr>
                </a:solidFill>
                <a:latin typeface="Montserrat 3" panose="020B0604020202020204" charset="0"/>
                <a:ea typeface="Mont"/>
                <a:cs typeface="Mont"/>
                <a:sym typeface="Mont"/>
              </a:rPr>
              <a:t>luật</a:t>
            </a:r>
            <a:r>
              <a:rPr lang="en-US" sz="4000" dirty="0">
                <a:solidFill>
                  <a:schemeClr val="accent1">
                    <a:lumMod val="75000"/>
                  </a:schemeClr>
                </a:solidFill>
                <a:latin typeface="Montserrat 3" panose="020B0604020202020204" charset="0"/>
                <a:ea typeface="Mont"/>
                <a:cs typeface="Mont"/>
                <a:sym typeface="Mont"/>
              </a:rPr>
              <a:t> </a:t>
            </a:r>
          </a:p>
        </p:txBody>
      </p:sp>
      <p:grpSp>
        <p:nvGrpSpPr>
          <p:cNvPr id="16" name="Group 16"/>
          <p:cNvGrpSpPr/>
          <p:nvPr/>
        </p:nvGrpSpPr>
        <p:grpSpPr>
          <a:xfrm>
            <a:off x="838200" y="2608089"/>
            <a:ext cx="2575488" cy="1812727"/>
            <a:chOff x="0" y="0"/>
            <a:chExt cx="707659" cy="498078"/>
          </a:xfrm>
        </p:grpSpPr>
        <p:sp>
          <p:nvSpPr>
            <p:cNvPr id="17" name="Freeform 17"/>
            <p:cNvSpPr/>
            <p:nvPr/>
          </p:nvSpPr>
          <p:spPr>
            <a:xfrm>
              <a:off x="0" y="0"/>
              <a:ext cx="707659" cy="498078"/>
            </a:xfrm>
            <a:custGeom>
              <a:avLst/>
              <a:gdLst/>
              <a:ahLst/>
              <a:cxnLst/>
              <a:rect l="l" t="t" r="r" b="b"/>
              <a:pathLst>
                <a:path w="707659" h="498078">
                  <a:moveTo>
                    <a:pt x="51102" y="0"/>
                  </a:moveTo>
                  <a:lnTo>
                    <a:pt x="656557" y="0"/>
                  </a:lnTo>
                  <a:cubicBezTo>
                    <a:pt x="684780" y="0"/>
                    <a:pt x="707659" y="22879"/>
                    <a:pt x="707659" y="51102"/>
                  </a:cubicBezTo>
                  <a:lnTo>
                    <a:pt x="707659" y="446976"/>
                  </a:lnTo>
                  <a:cubicBezTo>
                    <a:pt x="707659" y="475198"/>
                    <a:pt x="684780" y="498078"/>
                    <a:pt x="656557" y="498078"/>
                  </a:cubicBezTo>
                  <a:lnTo>
                    <a:pt x="51102" y="498078"/>
                  </a:lnTo>
                  <a:cubicBezTo>
                    <a:pt x="37549" y="498078"/>
                    <a:pt x="24551" y="492694"/>
                    <a:pt x="14967" y="483110"/>
                  </a:cubicBezTo>
                  <a:cubicBezTo>
                    <a:pt x="5384" y="473527"/>
                    <a:pt x="0" y="460529"/>
                    <a:pt x="0" y="446976"/>
                  </a:cubicBezTo>
                  <a:lnTo>
                    <a:pt x="0" y="51102"/>
                  </a:lnTo>
                  <a:cubicBezTo>
                    <a:pt x="0" y="22879"/>
                    <a:pt x="22879" y="0"/>
                    <a:pt x="51102" y="0"/>
                  </a:cubicBezTo>
                  <a:close/>
                </a:path>
              </a:pathLst>
            </a:custGeom>
            <a:solidFill>
              <a:srgbClr val="FEFEFE"/>
            </a:solidFill>
            <a:ln w="19050" cap="sq">
              <a:solidFill>
                <a:srgbClr val="0E6ACE"/>
              </a:solidFill>
              <a:prstDash val="solid"/>
              <a:miter/>
            </a:ln>
          </p:spPr>
          <p:txBody>
            <a:bodyPr/>
            <a:lstStyle/>
            <a:p>
              <a:endParaRPr lang="vi-VN"/>
            </a:p>
          </p:txBody>
        </p:sp>
        <p:sp>
          <p:nvSpPr>
            <p:cNvPr id="18" name="TextBox 18"/>
            <p:cNvSpPr txBox="1"/>
            <p:nvPr/>
          </p:nvSpPr>
          <p:spPr>
            <a:xfrm>
              <a:off x="0" y="-38100"/>
              <a:ext cx="707659" cy="536178"/>
            </a:xfrm>
            <a:prstGeom prst="rect">
              <a:avLst/>
            </a:prstGeom>
          </p:spPr>
          <p:txBody>
            <a:bodyPr lIns="50800" tIns="50800" rIns="50800" bIns="50800" rtlCol="0" anchor="ctr"/>
            <a:lstStyle/>
            <a:p>
              <a:pPr algn="ctr">
                <a:lnSpc>
                  <a:spcPts val="2800"/>
                </a:lnSpc>
              </a:pPr>
              <a:endParaRPr/>
            </a:p>
          </p:txBody>
        </p:sp>
      </p:grpSp>
      <p:sp>
        <p:nvSpPr>
          <p:cNvPr id="19" name="Freeform 19"/>
          <p:cNvSpPr/>
          <p:nvPr/>
        </p:nvSpPr>
        <p:spPr>
          <a:xfrm>
            <a:off x="1769907" y="2657470"/>
            <a:ext cx="740420" cy="800454"/>
          </a:xfrm>
          <a:custGeom>
            <a:avLst/>
            <a:gdLst/>
            <a:ahLst/>
            <a:cxnLst/>
            <a:rect l="l" t="t" r="r" b="b"/>
            <a:pathLst>
              <a:path w="740420" h="800454">
                <a:moveTo>
                  <a:pt x="0" y="0"/>
                </a:moveTo>
                <a:lnTo>
                  <a:pt x="740420" y="0"/>
                </a:lnTo>
                <a:lnTo>
                  <a:pt x="740420" y="800453"/>
                </a:lnTo>
                <a:lnTo>
                  <a:pt x="0" y="8004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20" name="Freeform 20"/>
          <p:cNvSpPr/>
          <p:nvPr/>
        </p:nvSpPr>
        <p:spPr>
          <a:xfrm>
            <a:off x="4524671" y="2628900"/>
            <a:ext cx="1122719" cy="1032681"/>
          </a:xfrm>
          <a:custGeom>
            <a:avLst/>
            <a:gdLst/>
            <a:ahLst/>
            <a:cxnLst/>
            <a:rect l="l" t="t" r="r" b="b"/>
            <a:pathLst>
              <a:path w="1122719" h="1032681">
                <a:moveTo>
                  <a:pt x="0" y="0"/>
                </a:moveTo>
                <a:lnTo>
                  <a:pt x="1122719" y="0"/>
                </a:lnTo>
                <a:lnTo>
                  <a:pt x="1122719" y="1032680"/>
                </a:lnTo>
                <a:lnTo>
                  <a:pt x="0" y="1032680"/>
                </a:lnTo>
                <a:lnTo>
                  <a:pt x="0" y="0"/>
                </a:lnTo>
                <a:close/>
              </a:path>
            </a:pathLst>
          </a:custGeom>
          <a:blipFill>
            <a:blip r:embed="rId4"/>
            <a:stretch>
              <a:fillRect/>
            </a:stretch>
          </a:blipFill>
        </p:spPr>
        <p:txBody>
          <a:bodyPr/>
          <a:lstStyle/>
          <a:p>
            <a:endParaRPr lang="vi-VN"/>
          </a:p>
        </p:txBody>
      </p:sp>
      <p:sp>
        <p:nvSpPr>
          <p:cNvPr id="21" name="Freeform 21"/>
          <p:cNvSpPr/>
          <p:nvPr/>
        </p:nvSpPr>
        <p:spPr>
          <a:xfrm>
            <a:off x="7039730" y="2051166"/>
            <a:ext cx="2293205" cy="2293205"/>
          </a:xfrm>
          <a:custGeom>
            <a:avLst/>
            <a:gdLst/>
            <a:ahLst/>
            <a:cxnLst/>
            <a:rect l="l" t="t" r="r" b="b"/>
            <a:pathLst>
              <a:path w="2293205" h="2293205">
                <a:moveTo>
                  <a:pt x="0" y="0"/>
                </a:moveTo>
                <a:lnTo>
                  <a:pt x="2293205" y="0"/>
                </a:lnTo>
                <a:lnTo>
                  <a:pt x="2293205" y="2293205"/>
                </a:lnTo>
                <a:lnTo>
                  <a:pt x="0" y="2293205"/>
                </a:lnTo>
                <a:lnTo>
                  <a:pt x="0" y="0"/>
                </a:lnTo>
                <a:close/>
              </a:path>
            </a:pathLst>
          </a:custGeom>
          <a:blipFill>
            <a:blip r:embed="rId5"/>
            <a:stretch>
              <a:fillRect/>
            </a:stretch>
          </a:blipFill>
        </p:spPr>
        <p:txBody>
          <a:bodyPr/>
          <a:lstStyle/>
          <a:p>
            <a:endParaRPr lang="vi-VN"/>
          </a:p>
        </p:txBody>
      </p:sp>
      <p:sp>
        <p:nvSpPr>
          <p:cNvPr id="28" name="TextBox 28"/>
          <p:cNvSpPr txBox="1"/>
          <p:nvPr/>
        </p:nvSpPr>
        <p:spPr>
          <a:xfrm>
            <a:off x="894359" y="3764156"/>
            <a:ext cx="2491516" cy="656211"/>
          </a:xfrm>
          <a:prstGeom prst="rect">
            <a:avLst/>
          </a:prstGeom>
        </p:spPr>
        <p:txBody>
          <a:bodyPr lIns="0" tIns="0" rIns="0" bIns="0" rtlCol="0" anchor="t">
            <a:spAutoFit/>
          </a:bodyPr>
          <a:lstStyle/>
          <a:p>
            <a:pPr algn="ctr">
              <a:lnSpc>
                <a:spcPts val="2313"/>
              </a:lnSpc>
            </a:pPr>
            <a:r>
              <a:rPr lang="en-US" sz="1928">
                <a:solidFill>
                  <a:srgbClr val="000000"/>
                </a:solidFill>
                <a:latin typeface="Mont"/>
                <a:ea typeface="Mont"/>
                <a:cs typeface="Mont"/>
                <a:sym typeface="Mont"/>
              </a:rPr>
              <a:t> Đăng ký </a:t>
            </a:r>
          </a:p>
          <a:p>
            <a:pPr algn="ctr">
              <a:lnSpc>
                <a:spcPts val="2313"/>
              </a:lnSpc>
            </a:pPr>
            <a:r>
              <a:rPr lang="en-US" sz="1928">
                <a:solidFill>
                  <a:srgbClr val="000000"/>
                </a:solidFill>
                <a:latin typeface="Mont"/>
                <a:ea typeface="Mont"/>
                <a:cs typeface="Mont"/>
                <a:sym typeface="Mont"/>
              </a:rPr>
              <a:t>Quyền tác giá</a:t>
            </a:r>
          </a:p>
        </p:txBody>
      </p:sp>
      <p:sp>
        <p:nvSpPr>
          <p:cNvPr id="29" name="TextBox 29"/>
          <p:cNvSpPr txBox="1"/>
          <p:nvPr/>
        </p:nvSpPr>
        <p:spPr>
          <a:xfrm>
            <a:off x="899556" y="3420816"/>
            <a:ext cx="2491516" cy="394136"/>
          </a:xfrm>
          <a:prstGeom prst="rect">
            <a:avLst/>
          </a:prstGeom>
        </p:spPr>
        <p:txBody>
          <a:bodyPr lIns="0" tIns="0" rIns="0" bIns="0" rtlCol="0" anchor="t">
            <a:spAutoFit/>
          </a:bodyPr>
          <a:lstStyle/>
          <a:p>
            <a:pPr algn="ctr">
              <a:lnSpc>
                <a:spcPts val="2699"/>
              </a:lnSpc>
            </a:pPr>
            <a:r>
              <a:rPr lang="en-US" sz="1928" dirty="0" err="1">
                <a:solidFill>
                  <a:srgbClr val="000000"/>
                </a:solidFill>
                <a:latin typeface="Mont"/>
                <a:ea typeface="Mont"/>
                <a:cs typeface="Mont"/>
                <a:sym typeface="Mont"/>
              </a:rPr>
              <a:t>Giấy</a:t>
            </a:r>
            <a:r>
              <a:rPr lang="en-US" sz="1928" dirty="0">
                <a:solidFill>
                  <a:srgbClr val="000000"/>
                </a:solidFill>
                <a:latin typeface="Mont"/>
                <a:ea typeface="Mont"/>
                <a:cs typeface="Mont"/>
                <a:sym typeface="Mont"/>
              </a:rPr>
              <a:t> </a:t>
            </a:r>
            <a:r>
              <a:rPr lang="en-US" sz="1928" dirty="0" err="1">
                <a:solidFill>
                  <a:srgbClr val="000000"/>
                </a:solidFill>
                <a:latin typeface="Mont"/>
                <a:ea typeface="Mont"/>
                <a:cs typeface="Mont"/>
                <a:sym typeface="Mont"/>
              </a:rPr>
              <a:t>chứng</a:t>
            </a:r>
            <a:r>
              <a:rPr lang="en-US" sz="1928" dirty="0">
                <a:solidFill>
                  <a:srgbClr val="000000"/>
                </a:solidFill>
                <a:latin typeface="Mont"/>
                <a:ea typeface="Mont"/>
                <a:cs typeface="Mont"/>
                <a:sym typeface="Mont"/>
              </a:rPr>
              <a:t> </a:t>
            </a:r>
            <a:r>
              <a:rPr lang="en-US" sz="1928" dirty="0" err="1">
                <a:solidFill>
                  <a:srgbClr val="000000"/>
                </a:solidFill>
                <a:latin typeface="Mont"/>
                <a:ea typeface="Mont"/>
                <a:cs typeface="Mont"/>
                <a:sym typeface="Mont"/>
              </a:rPr>
              <a:t>nhận</a:t>
            </a:r>
            <a:r>
              <a:rPr lang="en-US" sz="1928" dirty="0">
                <a:solidFill>
                  <a:srgbClr val="000000"/>
                </a:solidFill>
                <a:latin typeface="Mont"/>
                <a:ea typeface="Mont"/>
                <a:cs typeface="Mont"/>
                <a:sym typeface="Mont"/>
              </a:rPr>
              <a:t> </a:t>
            </a:r>
          </a:p>
        </p:txBody>
      </p:sp>
      <p:sp>
        <p:nvSpPr>
          <p:cNvPr id="30" name="TextBox 30"/>
          <p:cNvSpPr txBox="1"/>
          <p:nvPr/>
        </p:nvSpPr>
        <p:spPr>
          <a:xfrm>
            <a:off x="3740286" y="3950440"/>
            <a:ext cx="2575488" cy="394136"/>
          </a:xfrm>
          <a:prstGeom prst="rect">
            <a:avLst/>
          </a:prstGeom>
        </p:spPr>
        <p:txBody>
          <a:bodyPr lIns="0" tIns="0" rIns="0" bIns="0" rtlCol="0" anchor="t">
            <a:spAutoFit/>
          </a:bodyPr>
          <a:lstStyle/>
          <a:p>
            <a:pPr algn="ctr">
              <a:lnSpc>
                <a:spcPts val="2699"/>
              </a:lnSpc>
            </a:pPr>
            <a:r>
              <a:rPr lang="en-US" sz="1928">
                <a:solidFill>
                  <a:srgbClr val="000000"/>
                </a:solidFill>
                <a:latin typeface="Mont"/>
                <a:ea typeface="Mont"/>
                <a:cs typeface="Mont"/>
                <a:sym typeface="Mont"/>
              </a:rPr>
              <a:t> An toàn thông tin</a:t>
            </a:r>
          </a:p>
        </p:txBody>
      </p:sp>
      <p:sp>
        <p:nvSpPr>
          <p:cNvPr id="31" name="TextBox 31"/>
          <p:cNvSpPr txBox="1"/>
          <p:nvPr/>
        </p:nvSpPr>
        <p:spPr>
          <a:xfrm>
            <a:off x="3825312" y="3592347"/>
            <a:ext cx="2575488" cy="394136"/>
          </a:xfrm>
          <a:prstGeom prst="rect">
            <a:avLst/>
          </a:prstGeom>
        </p:spPr>
        <p:txBody>
          <a:bodyPr lIns="0" tIns="0" rIns="0" bIns="0" rtlCol="0" anchor="t">
            <a:spAutoFit/>
          </a:bodyPr>
          <a:lstStyle/>
          <a:p>
            <a:pPr algn="ctr">
              <a:lnSpc>
                <a:spcPts val="2699"/>
              </a:lnSpc>
            </a:pPr>
            <a:r>
              <a:rPr lang="en-US" sz="1928">
                <a:solidFill>
                  <a:srgbClr val="000000"/>
                </a:solidFill>
                <a:latin typeface="Mont"/>
                <a:ea typeface="Mont"/>
                <a:cs typeface="Mont"/>
                <a:sym typeface="Mont"/>
              </a:rPr>
              <a:t>Giấy chứng nhận </a:t>
            </a:r>
          </a:p>
        </p:txBody>
      </p:sp>
      <p:sp>
        <p:nvSpPr>
          <p:cNvPr id="32" name="TextBox 32"/>
          <p:cNvSpPr txBox="1"/>
          <p:nvPr/>
        </p:nvSpPr>
        <p:spPr>
          <a:xfrm>
            <a:off x="6987882" y="3826325"/>
            <a:ext cx="2031416" cy="394136"/>
          </a:xfrm>
          <a:prstGeom prst="rect">
            <a:avLst/>
          </a:prstGeom>
        </p:spPr>
        <p:txBody>
          <a:bodyPr lIns="0" tIns="0" rIns="0" bIns="0" rtlCol="0" anchor="t">
            <a:spAutoFit/>
          </a:bodyPr>
          <a:lstStyle/>
          <a:p>
            <a:pPr algn="ctr">
              <a:lnSpc>
                <a:spcPts val="2699"/>
              </a:lnSpc>
            </a:pPr>
            <a:r>
              <a:rPr lang="en-US" sz="1928" dirty="0">
                <a:solidFill>
                  <a:srgbClr val="000000"/>
                </a:solidFill>
                <a:latin typeface="Mont"/>
                <a:ea typeface="Mont"/>
                <a:cs typeface="Mont"/>
                <a:sym typeface="Mont"/>
              </a:rPr>
              <a:t>Code Signing</a:t>
            </a:r>
          </a:p>
        </p:txBody>
      </p:sp>
      <p:sp>
        <p:nvSpPr>
          <p:cNvPr id="33" name="TextBox 33"/>
          <p:cNvSpPr txBox="1"/>
          <p:nvPr/>
        </p:nvSpPr>
        <p:spPr>
          <a:xfrm>
            <a:off x="6993079" y="3495525"/>
            <a:ext cx="2031416" cy="394136"/>
          </a:xfrm>
          <a:prstGeom prst="rect">
            <a:avLst/>
          </a:prstGeom>
        </p:spPr>
        <p:txBody>
          <a:bodyPr lIns="0" tIns="0" rIns="0" bIns="0" rtlCol="0" anchor="t">
            <a:spAutoFit/>
          </a:bodyPr>
          <a:lstStyle/>
          <a:p>
            <a:pPr algn="ctr">
              <a:lnSpc>
                <a:spcPts val="2699"/>
              </a:lnSpc>
            </a:pPr>
            <a:r>
              <a:rPr lang="en-US" sz="1928">
                <a:solidFill>
                  <a:srgbClr val="000000"/>
                </a:solidFill>
                <a:latin typeface="Mont"/>
                <a:ea typeface="Mont"/>
                <a:cs typeface="Mont"/>
                <a:sym typeface="Mont"/>
              </a:rPr>
              <a:t>Chứng chỉ</a:t>
            </a:r>
          </a:p>
        </p:txBody>
      </p:sp>
      <p:grpSp>
        <p:nvGrpSpPr>
          <p:cNvPr id="34" name="Group 34"/>
          <p:cNvGrpSpPr/>
          <p:nvPr/>
        </p:nvGrpSpPr>
        <p:grpSpPr>
          <a:xfrm>
            <a:off x="14131" y="169"/>
            <a:ext cx="1569494" cy="1569494"/>
            <a:chOff x="0" y="0"/>
            <a:chExt cx="2092659" cy="2092659"/>
          </a:xfrm>
        </p:grpSpPr>
        <p:sp>
          <p:nvSpPr>
            <p:cNvPr id="35" name="Freeform 3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6"/>
              <a:stretch>
                <a:fillRect/>
              </a:stretch>
            </a:blipFill>
          </p:spPr>
          <p:txBody>
            <a:bodyPr/>
            <a:lstStyle/>
            <a:p>
              <a:endParaRPr lang="vi-VN"/>
            </a:p>
          </p:txBody>
        </p:sp>
        <p:sp>
          <p:nvSpPr>
            <p:cNvPr id="36" name="Freeform 3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7"/>
              <a:stretch>
                <a:fillRect/>
              </a:stretch>
            </a:blipFill>
          </p:spPr>
          <p:txBody>
            <a:bodyPr/>
            <a:lstStyle/>
            <a:p>
              <a:endParaRPr lang="vi-VN"/>
            </a:p>
          </p:txBody>
        </p:sp>
      </p:grpSp>
      <p:pic>
        <p:nvPicPr>
          <p:cNvPr id="1026" name="Picture 2" descr="https://cdn.gamma.app/h7sghoqtb4emeem/generated-images/vZJmq5S0E0QhSEMsPNIUq.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9226" y="-53044"/>
            <a:ext cx="7855974" cy="1047463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318899" y="5109113"/>
            <a:ext cx="9985886" cy="3785652"/>
          </a:xfrm>
          <a:prstGeom prst="rect">
            <a:avLst/>
          </a:prstGeom>
          <a:noFill/>
        </p:spPr>
        <p:txBody>
          <a:bodyPr wrap="square" rtlCol="0">
            <a:spAutoFit/>
          </a:bodyPr>
          <a:lstStyle/>
          <a:p>
            <a:pPr>
              <a:lnSpc>
                <a:spcPct val="250000"/>
              </a:lnSpc>
            </a:pPr>
            <a:r>
              <a:rPr lang="vi-VN" sz="2400" dirty="0">
                <a:solidFill>
                  <a:schemeClr val="accent1">
                    <a:lumMod val="75000"/>
                  </a:schemeClr>
                </a:solidFill>
                <a:latin typeface="Montserrat 3" panose="020B0604020202020204" charset="0"/>
              </a:rPr>
              <a:t>✔ Bảo vệ an toàn dữ liệu và hồ sơ doanh nghiệp</a:t>
            </a:r>
            <a:br>
              <a:rPr lang="vi-VN" sz="2400" dirty="0">
                <a:solidFill>
                  <a:schemeClr val="accent1">
                    <a:lumMod val="75000"/>
                  </a:schemeClr>
                </a:solidFill>
                <a:latin typeface="Montserrat 3" panose="020B0604020202020204" charset="0"/>
              </a:rPr>
            </a:br>
            <a:r>
              <a:rPr lang="vi-VN" sz="2400" dirty="0">
                <a:solidFill>
                  <a:schemeClr val="accent1">
                    <a:lumMod val="75000"/>
                  </a:schemeClr>
                </a:solidFill>
                <a:latin typeface="Montserrat 3" panose="020B0604020202020204" charset="0"/>
              </a:rPr>
              <a:t>✔ Hạn chế rủi ro rò rỉ hoặc thất lạc thông tin</a:t>
            </a:r>
            <a:br>
              <a:rPr lang="vi-VN" sz="2400" dirty="0">
                <a:solidFill>
                  <a:schemeClr val="accent1">
                    <a:lumMod val="75000"/>
                  </a:schemeClr>
                </a:solidFill>
                <a:latin typeface="Montserrat 3" panose="020B0604020202020204" charset="0"/>
              </a:rPr>
            </a:br>
            <a:r>
              <a:rPr lang="vi-VN" sz="2400" dirty="0">
                <a:solidFill>
                  <a:schemeClr val="accent1">
                    <a:lumMod val="75000"/>
                  </a:schemeClr>
                </a:solidFill>
                <a:latin typeface="Montserrat 3" panose="020B0604020202020204" charset="0"/>
              </a:rPr>
              <a:t>✔ Tăng độ tin cậy và bảo mật trong quá trình vận hành</a:t>
            </a:r>
            <a:br>
              <a:rPr lang="vi-VN" sz="2400" dirty="0">
                <a:solidFill>
                  <a:schemeClr val="accent1">
                    <a:lumMod val="75000"/>
                  </a:schemeClr>
                </a:solidFill>
                <a:latin typeface="Montserrat 3" panose="020B0604020202020204" charset="0"/>
              </a:rPr>
            </a:br>
            <a:r>
              <a:rPr lang="vi-VN" sz="2400" dirty="0">
                <a:solidFill>
                  <a:schemeClr val="accent1">
                    <a:lumMod val="75000"/>
                  </a:schemeClr>
                </a:solidFill>
                <a:latin typeface="Montserrat 3" panose="020B0604020202020204" charset="0"/>
              </a:rPr>
              <a:t>✔ Đảm bảo tính xác thực và an toàn khi sử dụng phần mềm</a:t>
            </a:r>
            <a:endParaRPr lang="en-US" sz="2400" dirty="0">
              <a:solidFill>
                <a:schemeClr val="accent1">
                  <a:lumMod val="75000"/>
                </a:schemeClr>
              </a:solidFill>
              <a:latin typeface="Montserrat 3" panose="020B06040202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B5E27E-AF6F-DCA3-3008-850F6B9695CB}"/>
              </a:ext>
            </a:extLst>
          </p:cNvPr>
          <p:cNvPicPr>
            <a:picLocks noChangeAspect="1"/>
          </p:cNvPicPr>
          <p:nvPr/>
        </p:nvPicPr>
        <p:blipFill>
          <a:blip r:embed="rId2"/>
          <a:stretch>
            <a:fillRect/>
          </a:stretch>
        </p:blipFill>
        <p:spPr>
          <a:xfrm>
            <a:off x="6651698" y="1903500"/>
            <a:ext cx="4984603" cy="6480000"/>
          </a:xfrm>
          <a:prstGeom prst="rect">
            <a:avLst/>
          </a:prstGeom>
        </p:spPr>
      </p:pic>
      <p:grpSp>
        <p:nvGrpSpPr>
          <p:cNvPr id="4" name="Group 4">
            <a:extLst>
              <a:ext uri="{FF2B5EF4-FFF2-40B4-BE49-F238E27FC236}">
                <a16:creationId xmlns:a16="http://schemas.microsoft.com/office/drawing/2014/main" id="{9CD19221-344B-23B1-71F4-D187D63D85E3}"/>
              </a:ext>
            </a:extLst>
          </p:cNvPr>
          <p:cNvGrpSpPr/>
          <p:nvPr/>
        </p:nvGrpSpPr>
        <p:grpSpPr>
          <a:xfrm>
            <a:off x="0" y="0"/>
            <a:ext cx="1569494" cy="1569494"/>
            <a:chOff x="0" y="0"/>
            <a:chExt cx="2092659" cy="2092659"/>
          </a:xfrm>
        </p:grpSpPr>
        <p:sp>
          <p:nvSpPr>
            <p:cNvPr id="5" name="Freeform 5">
              <a:extLst>
                <a:ext uri="{FF2B5EF4-FFF2-40B4-BE49-F238E27FC236}">
                  <a16:creationId xmlns:a16="http://schemas.microsoft.com/office/drawing/2014/main" id="{43D1F68B-3446-FF21-D262-DE548F11DCDB}"/>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6808164E-179F-6873-3BD2-DE1FAB26A05D}"/>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spTree>
    <p:extLst>
      <p:ext uri="{BB962C8B-B14F-4D97-AF65-F5344CB8AC3E}">
        <p14:creationId xmlns:p14="http://schemas.microsoft.com/office/powerpoint/2010/main" val="2017230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679" y="7489906"/>
            <a:ext cx="4121806" cy="1594125"/>
          </a:xfrm>
          <a:custGeom>
            <a:avLst/>
            <a:gdLst/>
            <a:ahLst/>
            <a:cxnLst/>
            <a:rect l="l" t="t" r="r" b="b"/>
            <a:pathLst>
              <a:path w="4121806" h="1594125">
                <a:moveTo>
                  <a:pt x="0" y="0"/>
                </a:moveTo>
                <a:lnTo>
                  <a:pt x="4121806" y="0"/>
                </a:lnTo>
                <a:lnTo>
                  <a:pt x="4121806" y="1594125"/>
                </a:lnTo>
                <a:lnTo>
                  <a:pt x="0" y="1594125"/>
                </a:lnTo>
                <a:lnTo>
                  <a:pt x="0" y="0"/>
                </a:lnTo>
                <a:close/>
              </a:path>
            </a:pathLst>
          </a:custGeom>
          <a:blipFill>
            <a:blip r:embed="rId2"/>
            <a:stretch>
              <a:fillRect t="-1550" b="-1550"/>
            </a:stretch>
          </a:blipFill>
        </p:spPr>
        <p:txBody>
          <a:bodyPr/>
          <a:lstStyle/>
          <a:p>
            <a:endParaRPr lang="vi-VN"/>
          </a:p>
        </p:txBody>
      </p:sp>
      <p:sp>
        <p:nvSpPr>
          <p:cNvPr id="3" name="Freeform 3"/>
          <p:cNvSpPr/>
          <p:nvPr/>
        </p:nvSpPr>
        <p:spPr>
          <a:xfrm>
            <a:off x="-235184" y="6199283"/>
            <a:ext cx="4121806" cy="1594125"/>
          </a:xfrm>
          <a:custGeom>
            <a:avLst/>
            <a:gdLst/>
            <a:ahLst/>
            <a:cxnLst/>
            <a:rect l="l" t="t" r="r" b="b"/>
            <a:pathLst>
              <a:path w="4121806" h="1594125">
                <a:moveTo>
                  <a:pt x="0" y="0"/>
                </a:moveTo>
                <a:lnTo>
                  <a:pt x="4121807" y="0"/>
                </a:lnTo>
                <a:lnTo>
                  <a:pt x="4121807" y="1594125"/>
                </a:lnTo>
                <a:lnTo>
                  <a:pt x="0" y="1594125"/>
                </a:lnTo>
                <a:lnTo>
                  <a:pt x="0" y="0"/>
                </a:lnTo>
                <a:close/>
              </a:path>
            </a:pathLst>
          </a:custGeom>
          <a:blipFill>
            <a:blip r:embed="rId2"/>
            <a:stretch>
              <a:fillRect t="-1550" b="-1550"/>
            </a:stretch>
          </a:blipFill>
        </p:spPr>
        <p:txBody>
          <a:bodyPr/>
          <a:lstStyle/>
          <a:p>
            <a:endParaRPr lang="vi-VN"/>
          </a:p>
        </p:txBody>
      </p:sp>
      <p:sp>
        <p:nvSpPr>
          <p:cNvPr id="4" name="Freeform 4"/>
          <p:cNvSpPr/>
          <p:nvPr/>
        </p:nvSpPr>
        <p:spPr>
          <a:xfrm rot="-2301482">
            <a:off x="2779697" y="-2195476"/>
            <a:ext cx="20698171" cy="14677953"/>
          </a:xfrm>
          <a:custGeom>
            <a:avLst/>
            <a:gdLst/>
            <a:ahLst/>
            <a:cxnLst/>
            <a:rect l="l" t="t" r="r" b="b"/>
            <a:pathLst>
              <a:path w="20698171" h="14677953">
                <a:moveTo>
                  <a:pt x="0" y="0"/>
                </a:moveTo>
                <a:lnTo>
                  <a:pt x="20698171" y="0"/>
                </a:lnTo>
                <a:lnTo>
                  <a:pt x="20698171" y="14677952"/>
                </a:lnTo>
                <a:lnTo>
                  <a:pt x="0" y="14677952"/>
                </a:lnTo>
                <a:lnTo>
                  <a:pt x="0" y="0"/>
                </a:lnTo>
                <a:close/>
              </a:path>
            </a:pathLst>
          </a:custGeom>
          <a:blipFill>
            <a:blip r:embed="rId3"/>
            <a:stretch>
              <a:fillRect l="-23837" r="-65266"/>
            </a:stretch>
          </a:blipFill>
        </p:spPr>
        <p:txBody>
          <a:bodyPr/>
          <a:lstStyle/>
          <a:p>
            <a:endParaRPr lang="vi-VN"/>
          </a:p>
        </p:txBody>
      </p:sp>
      <p:sp>
        <p:nvSpPr>
          <p:cNvPr id="5" name="Freeform 5"/>
          <p:cNvSpPr/>
          <p:nvPr/>
        </p:nvSpPr>
        <p:spPr>
          <a:xfrm rot="5400000">
            <a:off x="-643515" y="224370"/>
            <a:ext cx="12060467" cy="11149388"/>
          </a:xfrm>
          <a:custGeom>
            <a:avLst/>
            <a:gdLst/>
            <a:ahLst/>
            <a:cxnLst/>
            <a:rect l="l" t="t" r="r" b="b"/>
            <a:pathLst>
              <a:path w="12060467" h="11149388">
                <a:moveTo>
                  <a:pt x="0" y="0"/>
                </a:moveTo>
                <a:lnTo>
                  <a:pt x="12060467" y="0"/>
                </a:lnTo>
                <a:lnTo>
                  <a:pt x="12060467" y="11149389"/>
                </a:lnTo>
                <a:lnTo>
                  <a:pt x="0" y="11149389"/>
                </a:lnTo>
                <a:lnTo>
                  <a:pt x="0" y="0"/>
                </a:lnTo>
                <a:close/>
              </a:path>
            </a:pathLst>
          </a:custGeom>
          <a:blipFill>
            <a:blip r:embed="rId4"/>
            <a:stretch>
              <a:fillRect t="-4085" b="-4085"/>
            </a:stretch>
          </a:blipFill>
        </p:spPr>
        <p:txBody>
          <a:bodyPr/>
          <a:lstStyle/>
          <a:p>
            <a:endParaRPr lang="vi-VN"/>
          </a:p>
        </p:txBody>
      </p:sp>
      <p:sp>
        <p:nvSpPr>
          <p:cNvPr id="6" name="Freeform 6"/>
          <p:cNvSpPr/>
          <p:nvPr/>
        </p:nvSpPr>
        <p:spPr>
          <a:xfrm rot="-5331049">
            <a:off x="14203701" y="6002745"/>
            <a:ext cx="10218689" cy="12166033"/>
          </a:xfrm>
          <a:custGeom>
            <a:avLst/>
            <a:gdLst/>
            <a:ahLst/>
            <a:cxnLst/>
            <a:rect l="l" t="t" r="r" b="b"/>
            <a:pathLst>
              <a:path w="10218689" h="12166033">
                <a:moveTo>
                  <a:pt x="0" y="0"/>
                </a:moveTo>
                <a:lnTo>
                  <a:pt x="10218689" y="0"/>
                </a:lnTo>
                <a:lnTo>
                  <a:pt x="10218689" y="12166033"/>
                </a:lnTo>
                <a:lnTo>
                  <a:pt x="0" y="12166033"/>
                </a:lnTo>
                <a:lnTo>
                  <a:pt x="0" y="0"/>
                </a:lnTo>
                <a:close/>
              </a:path>
            </a:pathLst>
          </a:custGeom>
          <a:blipFill>
            <a:blip r:embed="rId5"/>
            <a:stretch>
              <a:fillRect l="-6452" r="-6452"/>
            </a:stretch>
          </a:blipFill>
        </p:spPr>
        <p:txBody>
          <a:bodyPr/>
          <a:lstStyle/>
          <a:p>
            <a:endParaRPr lang="vi-VN"/>
          </a:p>
        </p:txBody>
      </p:sp>
      <p:grpSp>
        <p:nvGrpSpPr>
          <p:cNvPr id="7" name="Group 7"/>
          <p:cNvGrpSpPr/>
          <p:nvPr/>
        </p:nvGrpSpPr>
        <p:grpSpPr>
          <a:xfrm>
            <a:off x="0" y="0"/>
            <a:ext cx="1569494" cy="1569494"/>
            <a:chOff x="0" y="0"/>
            <a:chExt cx="2092659" cy="2092659"/>
          </a:xfrm>
        </p:grpSpPr>
        <p:sp>
          <p:nvSpPr>
            <p:cNvPr id="8" name="Freeform 8"/>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6"/>
              <a:stretch>
                <a:fillRect/>
              </a:stretch>
            </a:blipFill>
          </p:spPr>
          <p:txBody>
            <a:bodyPr/>
            <a:lstStyle/>
            <a:p>
              <a:endParaRPr lang="vi-VN"/>
            </a:p>
          </p:txBody>
        </p:sp>
        <p:sp>
          <p:nvSpPr>
            <p:cNvPr id="9" name="Freeform 9"/>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7"/>
              <a:stretch>
                <a:fillRect/>
              </a:stretch>
            </a:blipFill>
          </p:spPr>
          <p:txBody>
            <a:bodyPr/>
            <a:lstStyle/>
            <a:p>
              <a:endParaRPr lang="vi-VN"/>
            </a:p>
          </p:txBody>
        </p:sp>
      </p:grpSp>
      <p:grpSp>
        <p:nvGrpSpPr>
          <p:cNvPr id="10" name="Group 10"/>
          <p:cNvGrpSpPr/>
          <p:nvPr/>
        </p:nvGrpSpPr>
        <p:grpSpPr>
          <a:xfrm>
            <a:off x="1628155" y="497572"/>
            <a:ext cx="16189720" cy="1277711"/>
            <a:chOff x="0" y="0"/>
            <a:chExt cx="21586294" cy="1703615"/>
          </a:xfrm>
        </p:grpSpPr>
        <p:sp>
          <p:nvSpPr>
            <p:cNvPr id="11" name="TextBox 11"/>
            <p:cNvSpPr txBox="1"/>
            <p:nvPr/>
          </p:nvSpPr>
          <p:spPr>
            <a:xfrm>
              <a:off x="1955434" y="673235"/>
              <a:ext cx="19630859" cy="862408"/>
            </a:xfrm>
            <a:prstGeom prst="rect">
              <a:avLst/>
            </a:prstGeom>
          </p:spPr>
          <p:txBody>
            <a:bodyPr lIns="0" tIns="0" rIns="0" bIns="0" rtlCol="0" anchor="t">
              <a:spAutoFit/>
            </a:bodyPr>
            <a:lstStyle/>
            <a:p>
              <a:pPr marL="0" lvl="0" indent="0" algn="ctr">
                <a:lnSpc>
                  <a:spcPts val="5463"/>
                </a:lnSpc>
                <a:spcBef>
                  <a:spcPct val="0"/>
                </a:spcBef>
              </a:pPr>
              <a:r>
                <a:rPr lang="en-US" sz="3902">
                  <a:solidFill>
                    <a:srgbClr val="0066FF"/>
                  </a:solidFill>
                  <a:latin typeface="Montserrat 1"/>
                  <a:ea typeface="Montserrat 1"/>
                  <a:cs typeface="Montserrat 1"/>
                  <a:sym typeface="Montserrat 1"/>
                </a:rPr>
                <a:t>tính năng vượt trội chỉ có trên Phần mềm VAN-Logistic</a:t>
              </a:r>
            </a:p>
          </p:txBody>
        </p:sp>
        <p:sp>
          <p:nvSpPr>
            <p:cNvPr id="12" name="TextBox 12"/>
            <p:cNvSpPr txBox="1"/>
            <p:nvPr/>
          </p:nvSpPr>
          <p:spPr>
            <a:xfrm>
              <a:off x="0" y="84337"/>
              <a:ext cx="2171272" cy="1619278"/>
            </a:xfrm>
            <a:prstGeom prst="rect">
              <a:avLst/>
            </a:prstGeom>
          </p:spPr>
          <p:txBody>
            <a:bodyPr lIns="0" tIns="0" rIns="0" bIns="0" rtlCol="0" anchor="t">
              <a:spAutoFit/>
            </a:bodyPr>
            <a:lstStyle/>
            <a:p>
              <a:pPr algn="ctr">
                <a:lnSpc>
                  <a:spcPts val="10284"/>
                </a:lnSpc>
              </a:pPr>
              <a:r>
                <a:rPr lang="en-US" sz="7346">
                  <a:solidFill>
                    <a:srgbClr val="0068FB"/>
                  </a:solidFill>
                  <a:latin typeface="Montserrat 1"/>
                  <a:ea typeface="Montserrat 1"/>
                  <a:cs typeface="Montserrat 1"/>
                  <a:sym typeface="Montserrat 1"/>
                </a:rPr>
                <a:t>20</a:t>
              </a:r>
            </a:p>
          </p:txBody>
        </p:sp>
        <p:sp>
          <p:nvSpPr>
            <p:cNvPr id="13" name="TextBox 13"/>
            <p:cNvSpPr txBox="1"/>
            <p:nvPr/>
          </p:nvSpPr>
          <p:spPr>
            <a:xfrm>
              <a:off x="1440818" y="-85725"/>
              <a:ext cx="943864" cy="958426"/>
            </a:xfrm>
            <a:prstGeom prst="rect">
              <a:avLst/>
            </a:prstGeom>
          </p:spPr>
          <p:txBody>
            <a:bodyPr lIns="0" tIns="0" rIns="0" bIns="0" rtlCol="0" anchor="t">
              <a:spAutoFit/>
            </a:bodyPr>
            <a:lstStyle/>
            <a:p>
              <a:pPr algn="ctr">
                <a:lnSpc>
                  <a:spcPts val="6106"/>
                </a:lnSpc>
              </a:pPr>
              <a:r>
                <a:rPr lang="en-US" sz="4361">
                  <a:solidFill>
                    <a:srgbClr val="0068FB"/>
                  </a:solidFill>
                  <a:latin typeface="Montserrat 1"/>
                  <a:ea typeface="Montserrat 1"/>
                  <a:cs typeface="Montserrat 1"/>
                  <a:sym typeface="Montserrat 1"/>
                </a:rPr>
                <a:t>+</a:t>
              </a:r>
            </a:p>
          </p:txBody>
        </p:sp>
      </p:grpSp>
      <p:sp>
        <p:nvSpPr>
          <p:cNvPr id="14" name="Freeform 14"/>
          <p:cNvSpPr/>
          <p:nvPr/>
        </p:nvSpPr>
        <p:spPr>
          <a:xfrm>
            <a:off x="3773759" y="1296320"/>
            <a:ext cx="10193271" cy="9380132"/>
          </a:xfrm>
          <a:custGeom>
            <a:avLst/>
            <a:gdLst/>
            <a:ahLst/>
            <a:cxnLst/>
            <a:rect l="l" t="t" r="r" b="b"/>
            <a:pathLst>
              <a:path w="10193271" h="9380132">
                <a:moveTo>
                  <a:pt x="0" y="0"/>
                </a:moveTo>
                <a:lnTo>
                  <a:pt x="10193271" y="0"/>
                </a:lnTo>
                <a:lnTo>
                  <a:pt x="10193271" y="9380131"/>
                </a:lnTo>
                <a:lnTo>
                  <a:pt x="0" y="9380131"/>
                </a:lnTo>
                <a:lnTo>
                  <a:pt x="0" y="0"/>
                </a:lnTo>
                <a:close/>
              </a:path>
            </a:pathLst>
          </a:custGeom>
          <a:blipFill>
            <a:blip r:embed="rId8"/>
            <a:stretch>
              <a:fillRect l="-3501" r="-3501"/>
            </a:stretch>
          </a:blipFill>
        </p:spPr>
        <p:txBody>
          <a:bodyPr/>
          <a:lstStyle/>
          <a:p>
            <a:endParaRPr lang="vi-VN"/>
          </a:p>
        </p:txBody>
      </p:sp>
      <p:sp>
        <p:nvSpPr>
          <p:cNvPr id="15" name="Freeform 15"/>
          <p:cNvSpPr/>
          <p:nvPr/>
        </p:nvSpPr>
        <p:spPr>
          <a:xfrm>
            <a:off x="13769200" y="3585676"/>
            <a:ext cx="4048675" cy="1483687"/>
          </a:xfrm>
          <a:custGeom>
            <a:avLst/>
            <a:gdLst/>
            <a:ahLst/>
            <a:cxnLst/>
            <a:rect l="l" t="t" r="r" b="b"/>
            <a:pathLst>
              <a:path w="4048675" h="1483687">
                <a:moveTo>
                  <a:pt x="0" y="0"/>
                </a:moveTo>
                <a:lnTo>
                  <a:pt x="4048675" y="0"/>
                </a:lnTo>
                <a:lnTo>
                  <a:pt x="4048675" y="1483687"/>
                </a:lnTo>
                <a:lnTo>
                  <a:pt x="0" y="1483687"/>
                </a:lnTo>
                <a:lnTo>
                  <a:pt x="0" y="0"/>
                </a:lnTo>
                <a:close/>
              </a:path>
            </a:pathLst>
          </a:custGeom>
          <a:blipFill>
            <a:blip r:embed="rId2"/>
            <a:stretch>
              <a:fillRect t="-636" b="-8174"/>
            </a:stretch>
          </a:blipFill>
        </p:spPr>
        <p:txBody>
          <a:bodyPr/>
          <a:lstStyle/>
          <a:p>
            <a:endParaRPr lang="vi-VN"/>
          </a:p>
        </p:txBody>
      </p:sp>
      <p:sp>
        <p:nvSpPr>
          <p:cNvPr id="16" name="Freeform 16"/>
          <p:cNvSpPr/>
          <p:nvPr/>
        </p:nvSpPr>
        <p:spPr>
          <a:xfrm>
            <a:off x="13769200" y="2536248"/>
            <a:ext cx="4048675" cy="1594125"/>
          </a:xfrm>
          <a:custGeom>
            <a:avLst/>
            <a:gdLst/>
            <a:ahLst/>
            <a:cxnLst/>
            <a:rect l="l" t="t" r="r" b="b"/>
            <a:pathLst>
              <a:path w="4048675" h="1594125">
                <a:moveTo>
                  <a:pt x="0" y="0"/>
                </a:moveTo>
                <a:lnTo>
                  <a:pt x="4048675" y="0"/>
                </a:lnTo>
                <a:lnTo>
                  <a:pt x="4048675" y="1594125"/>
                </a:lnTo>
                <a:lnTo>
                  <a:pt x="0" y="1594125"/>
                </a:lnTo>
                <a:lnTo>
                  <a:pt x="0" y="0"/>
                </a:lnTo>
                <a:close/>
              </a:path>
            </a:pathLst>
          </a:custGeom>
          <a:blipFill>
            <a:blip r:embed="rId2"/>
            <a:stretch>
              <a:fillRect t="-636" b="-636"/>
            </a:stretch>
          </a:blipFill>
        </p:spPr>
        <p:txBody>
          <a:bodyPr/>
          <a:lstStyle/>
          <a:p>
            <a:endParaRPr lang="vi-VN"/>
          </a:p>
        </p:txBody>
      </p:sp>
      <p:sp>
        <p:nvSpPr>
          <p:cNvPr id="17" name="Freeform 17"/>
          <p:cNvSpPr/>
          <p:nvPr/>
        </p:nvSpPr>
        <p:spPr>
          <a:xfrm>
            <a:off x="13735083" y="7489906"/>
            <a:ext cx="4048675" cy="1594125"/>
          </a:xfrm>
          <a:custGeom>
            <a:avLst/>
            <a:gdLst/>
            <a:ahLst/>
            <a:cxnLst/>
            <a:rect l="l" t="t" r="r" b="b"/>
            <a:pathLst>
              <a:path w="4048675" h="1594125">
                <a:moveTo>
                  <a:pt x="0" y="0"/>
                </a:moveTo>
                <a:lnTo>
                  <a:pt x="4048675" y="0"/>
                </a:lnTo>
                <a:lnTo>
                  <a:pt x="4048675" y="1594125"/>
                </a:lnTo>
                <a:lnTo>
                  <a:pt x="0" y="1594125"/>
                </a:lnTo>
                <a:lnTo>
                  <a:pt x="0" y="0"/>
                </a:lnTo>
                <a:close/>
              </a:path>
            </a:pathLst>
          </a:custGeom>
          <a:blipFill>
            <a:blip r:embed="rId2"/>
            <a:stretch>
              <a:fillRect t="-636" b="-636"/>
            </a:stretch>
          </a:blipFill>
        </p:spPr>
        <p:txBody>
          <a:bodyPr/>
          <a:lstStyle/>
          <a:p>
            <a:endParaRPr lang="vi-VN"/>
          </a:p>
        </p:txBody>
      </p:sp>
      <p:sp>
        <p:nvSpPr>
          <p:cNvPr id="18" name="Freeform 18"/>
          <p:cNvSpPr/>
          <p:nvPr/>
        </p:nvSpPr>
        <p:spPr>
          <a:xfrm>
            <a:off x="13735083" y="6136916"/>
            <a:ext cx="4048675" cy="1594125"/>
          </a:xfrm>
          <a:custGeom>
            <a:avLst/>
            <a:gdLst/>
            <a:ahLst/>
            <a:cxnLst/>
            <a:rect l="l" t="t" r="r" b="b"/>
            <a:pathLst>
              <a:path w="4048675" h="1594125">
                <a:moveTo>
                  <a:pt x="0" y="0"/>
                </a:moveTo>
                <a:lnTo>
                  <a:pt x="4048675" y="0"/>
                </a:lnTo>
                <a:lnTo>
                  <a:pt x="4048675" y="1594125"/>
                </a:lnTo>
                <a:lnTo>
                  <a:pt x="0" y="1594125"/>
                </a:lnTo>
                <a:lnTo>
                  <a:pt x="0" y="0"/>
                </a:lnTo>
                <a:close/>
              </a:path>
            </a:pathLst>
          </a:custGeom>
          <a:blipFill>
            <a:blip r:embed="rId2"/>
            <a:stretch>
              <a:fillRect t="-636" b="-636"/>
            </a:stretch>
          </a:blipFill>
        </p:spPr>
        <p:txBody>
          <a:bodyPr/>
          <a:lstStyle/>
          <a:p>
            <a:endParaRPr lang="vi-VN"/>
          </a:p>
        </p:txBody>
      </p:sp>
      <p:sp>
        <p:nvSpPr>
          <p:cNvPr id="19" name="Freeform 19"/>
          <p:cNvSpPr/>
          <p:nvPr/>
        </p:nvSpPr>
        <p:spPr>
          <a:xfrm>
            <a:off x="13735083" y="4821914"/>
            <a:ext cx="4048675" cy="1594125"/>
          </a:xfrm>
          <a:custGeom>
            <a:avLst/>
            <a:gdLst/>
            <a:ahLst/>
            <a:cxnLst/>
            <a:rect l="l" t="t" r="r" b="b"/>
            <a:pathLst>
              <a:path w="4048675" h="1594125">
                <a:moveTo>
                  <a:pt x="0" y="0"/>
                </a:moveTo>
                <a:lnTo>
                  <a:pt x="4048675" y="0"/>
                </a:lnTo>
                <a:lnTo>
                  <a:pt x="4048675" y="1594125"/>
                </a:lnTo>
                <a:lnTo>
                  <a:pt x="0" y="1594125"/>
                </a:lnTo>
                <a:lnTo>
                  <a:pt x="0" y="0"/>
                </a:lnTo>
                <a:close/>
              </a:path>
            </a:pathLst>
          </a:custGeom>
          <a:blipFill>
            <a:blip r:embed="rId2"/>
            <a:stretch>
              <a:fillRect t="-636" b="-636"/>
            </a:stretch>
          </a:blipFill>
        </p:spPr>
        <p:txBody>
          <a:bodyPr/>
          <a:lstStyle/>
          <a:p>
            <a:endParaRPr lang="vi-VN"/>
          </a:p>
        </p:txBody>
      </p:sp>
      <p:grpSp>
        <p:nvGrpSpPr>
          <p:cNvPr id="20" name="Group 20"/>
          <p:cNvGrpSpPr/>
          <p:nvPr/>
        </p:nvGrpSpPr>
        <p:grpSpPr>
          <a:xfrm>
            <a:off x="5584227" y="2733477"/>
            <a:ext cx="6603073" cy="6737652"/>
            <a:chOff x="0" y="0"/>
            <a:chExt cx="796565" cy="812800"/>
          </a:xfrm>
        </p:grpSpPr>
        <p:sp>
          <p:nvSpPr>
            <p:cNvPr id="21" name="Freeform 21"/>
            <p:cNvSpPr/>
            <p:nvPr/>
          </p:nvSpPr>
          <p:spPr>
            <a:xfrm>
              <a:off x="0" y="0"/>
              <a:ext cx="796565" cy="812800"/>
            </a:xfrm>
            <a:custGeom>
              <a:avLst/>
              <a:gdLst/>
              <a:ahLst/>
              <a:cxnLst/>
              <a:rect l="l" t="t" r="r" b="b"/>
              <a:pathLst>
                <a:path w="796565" h="812800">
                  <a:moveTo>
                    <a:pt x="398282" y="0"/>
                  </a:moveTo>
                  <a:cubicBezTo>
                    <a:pt x="178317" y="0"/>
                    <a:pt x="0" y="181951"/>
                    <a:pt x="0" y="406400"/>
                  </a:cubicBezTo>
                  <a:cubicBezTo>
                    <a:pt x="0" y="630849"/>
                    <a:pt x="178317" y="812800"/>
                    <a:pt x="398282" y="812800"/>
                  </a:cubicBezTo>
                  <a:cubicBezTo>
                    <a:pt x="618248" y="812800"/>
                    <a:pt x="796565" y="630849"/>
                    <a:pt x="796565" y="406400"/>
                  </a:cubicBezTo>
                  <a:cubicBezTo>
                    <a:pt x="796565" y="181951"/>
                    <a:pt x="618248" y="0"/>
                    <a:pt x="398282" y="0"/>
                  </a:cubicBezTo>
                  <a:close/>
                </a:path>
              </a:pathLst>
            </a:custGeom>
            <a:solidFill>
              <a:srgbClr val="FFFFFF">
                <a:alpha val="69804"/>
              </a:srgbClr>
            </a:solidFill>
            <a:ln w="9525" cap="sq">
              <a:solidFill>
                <a:srgbClr val="D8D8DA">
                  <a:alpha val="69804"/>
                </a:srgbClr>
              </a:solidFill>
              <a:prstDash val="dash"/>
              <a:miter/>
            </a:ln>
          </p:spPr>
          <p:txBody>
            <a:bodyPr/>
            <a:lstStyle/>
            <a:p>
              <a:endParaRPr lang="vi-VN"/>
            </a:p>
          </p:txBody>
        </p:sp>
        <p:sp>
          <p:nvSpPr>
            <p:cNvPr id="22" name="TextBox 22"/>
            <p:cNvSpPr txBox="1"/>
            <p:nvPr/>
          </p:nvSpPr>
          <p:spPr>
            <a:xfrm>
              <a:off x="74678" y="38100"/>
              <a:ext cx="647209" cy="698500"/>
            </a:xfrm>
            <a:prstGeom prst="rect">
              <a:avLst/>
            </a:prstGeom>
          </p:spPr>
          <p:txBody>
            <a:bodyPr lIns="50800" tIns="50800" rIns="50800" bIns="50800" rtlCol="0" anchor="ctr"/>
            <a:lstStyle/>
            <a:p>
              <a:pPr algn="ctr">
                <a:lnSpc>
                  <a:spcPts val="1824"/>
                </a:lnSpc>
              </a:pPr>
              <a:endParaRPr/>
            </a:p>
          </p:txBody>
        </p:sp>
      </p:grpSp>
      <p:grpSp>
        <p:nvGrpSpPr>
          <p:cNvPr id="23" name="Group 23"/>
          <p:cNvGrpSpPr/>
          <p:nvPr/>
        </p:nvGrpSpPr>
        <p:grpSpPr>
          <a:xfrm>
            <a:off x="5876670" y="2957420"/>
            <a:ext cx="6256426" cy="625642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75CEE">
                    <a:alpha val="100000"/>
                  </a:srgbClr>
                </a:gs>
                <a:gs pos="50000">
                  <a:srgbClr val="34C2FF">
                    <a:alpha val="100000"/>
                  </a:srgbClr>
                </a:gs>
                <a:gs pos="100000">
                  <a:srgbClr val="075CEE">
                    <a:alpha val="100000"/>
                  </a:srgbClr>
                </a:gs>
              </a:gsLst>
              <a:path path="circle">
                <a:fillToRect r="100000" b="100000"/>
              </a:path>
              <a:tileRect l="-100000" t="-100000"/>
            </a:gradFill>
          </p:spPr>
          <p:txBody>
            <a:bodyPr/>
            <a:lstStyle/>
            <a:p>
              <a:endParaRPr lang="vi-VN"/>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1824"/>
                </a:lnSpc>
              </a:pPr>
              <a:endParaRPr/>
            </a:p>
          </p:txBody>
        </p:sp>
      </p:grpSp>
      <p:sp>
        <p:nvSpPr>
          <p:cNvPr id="26" name="AutoShape 26"/>
          <p:cNvSpPr/>
          <p:nvPr/>
        </p:nvSpPr>
        <p:spPr>
          <a:xfrm flipV="1">
            <a:off x="5676075" y="6085633"/>
            <a:ext cx="6457020" cy="21352"/>
          </a:xfrm>
          <a:prstGeom prst="line">
            <a:avLst/>
          </a:prstGeom>
          <a:ln w="38100" cap="flat">
            <a:solidFill>
              <a:srgbClr val="FFFFFF"/>
            </a:solidFill>
            <a:prstDash val="solid"/>
            <a:headEnd type="none" w="sm" len="sm"/>
            <a:tailEnd type="none" w="sm" len="sm"/>
          </a:ln>
        </p:spPr>
        <p:txBody>
          <a:bodyPr/>
          <a:lstStyle/>
          <a:p>
            <a:endParaRPr lang="vi-VN"/>
          </a:p>
        </p:txBody>
      </p:sp>
      <p:sp>
        <p:nvSpPr>
          <p:cNvPr id="27" name="AutoShape 27"/>
          <p:cNvSpPr/>
          <p:nvPr/>
        </p:nvSpPr>
        <p:spPr>
          <a:xfrm>
            <a:off x="9004883" y="2957420"/>
            <a:ext cx="0" cy="6383321"/>
          </a:xfrm>
          <a:prstGeom prst="line">
            <a:avLst/>
          </a:prstGeom>
          <a:ln w="38100" cap="flat">
            <a:solidFill>
              <a:srgbClr val="FFFFFF"/>
            </a:solidFill>
            <a:prstDash val="solid"/>
            <a:headEnd type="none" w="sm" len="sm"/>
            <a:tailEnd type="none" w="sm" len="sm"/>
          </a:ln>
        </p:spPr>
        <p:txBody>
          <a:bodyPr/>
          <a:lstStyle/>
          <a:p>
            <a:endParaRPr lang="vi-VN"/>
          </a:p>
        </p:txBody>
      </p:sp>
      <p:sp>
        <p:nvSpPr>
          <p:cNvPr id="28" name="AutoShape 28"/>
          <p:cNvSpPr/>
          <p:nvPr/>
        </p:nvSpPr>
        <p:spPr>
          <a:xfrm flipH="1">
            <a:off x="7370542" y="3312043"/>
            <a:ext cx="3251247" cy="5590348"/>
          </a:xfrm>
          <a:prstGeom prst="line">
            <a:avLst/>
          </a:prstGeom>
          <a:ln w="38100" cap="flat">
            <a:solidFill>
              <a:srgbClr val="FFFFFF"/>
            </a:solidFill>
            <a:prstDash val="solid"/>
            <a:headEnd type="none" w="sm" len="sm"/>
            <a:tailEnd type="none" w="sm" len="sm"/>
          </a:ln>
        </p:spPr>
        <p:txBody>
          <a:bodyPr/>
          <a:lstStyle/>
          <a:p>
            <a:endParaRPr lang="vi-VN"/>
          </a:p>
        </p:txBody>
      </p:sp>
      <p:sp>
        <p:nvSpPr>
          <p:cNvPr id="29" name="AutoShape 29"/>
          <p:cNvSpPr/>
          <p:nvPr/>
        </p:nvSpPr>
        <p:spPr>
          <a:xfrm flipH="1" flipV="1">
            <a:off x="7389336" y="3392467"/>
            <a:ext cx="3136939" cy="5427142"/>
          </a:xfrm>
          <a:prstGeom prst="line">
            <a:avLst/>
          </a:prstGeom>
          <a:ln w="38100" cap="flat">
            <a:solidFill>
              <a:srgbClr val="FFFFFF"/>
            </a:solidFill>
            <a:prstDash val="solid"/>
            <a:headEnd type="none" w="sm" len="sm"/>
            <a:tailEnd type="none" w="sm" len="sm"/>
          </a:ln>
        </p:spPr>
        <p:txBody>
          <a:bodyPr/>
          <a:lstStyle/>
          <a:p>
            <a:endParaRPr lang="vi-VN"/>
          </a:p>
        </p:txBody>
      </p:sp>
      <p:sp>
        <p:nvSpPr>
          <p:cNvPr id="30" name="AutoShape 30"/>
          <p:cNvSpPr/>
          <p:nvPr/>
        </p:nvSpPr>
        <p:spPr>
          <a:xfrm flipV="1">
            <a:off x="6254908" y="4516149"/>
            <a:ext cx="5535407" cy="3195869"/>
          </a:xfrm>
          <a:prstGeom prst="line">
            <a:avLst/>
          </a:prstGeom>
          <a:ln w="38100" cap="flat">
            <a:solidFill>
              <a:srgbClr val="FFFFFF"/>
            </a:solidFill>
            <a:prstDash val="solid"/>
            <a:headEnd type="none" w="sm" len="sm"/>
            <a:tailEnd type="none" w="sm" len="sm"/>
          </a:ln>
        </p:spPr>
        <p:txBody>
          <a:bodyPr/>
          <a:lstStyle/>
          <a:p>
            <a:endParaRPr lang="vi-VN"/>
          </a:p>
        </p:txBody>
      </p:sp>
      <p:sp>
        <p:nvSpPr>
          <p:cNvPr id="31" name="AutoShape 31"/>
          <p:cNvSpPr/>
          <p:nvPr/>
        </p:nvSpPr>
        <p:spPr>
          <a:xfrm>
            <a:off x="6254908" y="4533837"/>
            <a:ext cx="5705645" cy="3294156"/>
          </a:xfrm>
          <a:prstGeom prst="line">
            <a:avLst/>
          </a:prstGeom>
          <a:ln w="38100" cap="flat">
            <a:solidFill>
              <a:srgbClr val="FFFFFF"/>
            </a:solidFill>
            <a:prstDash val="solid"/>
            <a:headEnd type="none" w="sm" len="sm"/>
            <a:tailEnd type="none" w="sm" len="sm"/>
          </a:ln>
        </p:spPr>
        <p:txBody>
          <a:bodyPr/>
          <a:lstStyle/>
          <a:p>
            <a:endParaRPr lang="vi-VN"/>
          </a:p>
        </p:txBody>
      </p:sp>
      <p:grpSp>
        <p:nvGrpSpPr>
          <p:cNvPr id="32" name="Group 32"/>
          <p:cNvGrpSpPr/>
          <p:nvPr/>
        </p:nvGrpSpPr>
        <p:grpSpPr>
          <a:xfrm>
            <a:off x="6952666" y="4087052"/>
            <a:ext cx="4140301" cy="414030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1824"/>
                </a:lnSpc>
              </a:pPr>
              <a:endParaRPr/>
            </a:p>
          </p:txBody>
        </p:sp>
      </p:grpSp>
      <p:sp>
        <p:nvSpPr>
          <p:cNvPr id="35" name="Freeform 35"/>
          <p:cNvSpPr/>
          <p:nvPr/>
        </p:nvSpPr>
        <p:spPr>
          <a:xfrm>
            <a:off x="6821380" y="3991107"/>
            <a:ext cx="4416351" cy="4416351"/>
          </a:xfrm>
          <a:custGeom>
            <a:avLst/>
            <a:gdLst/>
            <a:ahLst/>
            <a:cxnLst/>
            <a:rect l="l" t="t" r="r" b="b"/>
            <a:pathLst>
              <a:path w="4416351" h="4416351">
                <a:moveTo>
                  <a:pt x="0" y="0"/>
                </a:moveTo>
                <a:lnTo>
                  <a:pt x="4416352" y="0"/>
                </a:lnTo>
                <a:lnTo>
                  <a:pt x="4416352" y="4416352"/>
                </a:lnTo>
                <a:lnTo>
                  <a:pt x="0" y="4416352"/>
                </a:lnTo>
                <a:lnTo>
                  <a:pt x="0" y="0"/>
                </a:lnTo>
                <a:close/>
              </a:path>
            </a:pathLst>
          </a:custGeom>
          <a:blipFill>
            <a:blip r:embed="rId9"/>
            <a:stretch>
              <a:fillRect/>
            </a:stretch>
          </a:blipFill>
        </p:spPr>
        <p:txBody>
          <a:bodyPr/>
          <a:lstStyle/>
          <a:p>
            <a:endParaRPr lang="vi-VN"/>
          </a:p>
        </p:txBody>
      </p:sp>
      <p:sp>
        <p:nvSpPr>
          <p:cNvPr id="36" name="AutoShape 36"/>
          <p:cNvSpPr/>
          <p:nvPr/>
        </p:nvSpPr>
        <p:spPr>
          <a:xfrm>
            <a:off x="9792095" y="3064053"/>
            <a:ext cx="4575811" cy="0"/>
          </a:xfrm>
          <a:prstGeom prst="line">
            <a:avLst/>
          </a:prstGeom>
          <a:ln w="9525" cap="flat">
            <a:solidFill>
              <a:srgbClr val="2885E7">
                <a:alpha val="66667"/>
              </a:srgbClr>
            </a:solidFill>
            <a:prstDash val="sysDash"/>
            <a:headEnd type="none" w="sm" len="sm"/>
            <a:tailEnd type="diamond" w="lg" len="lg"/>
          </a:ln>
        </p:spPr>
        <p:txBody>
          <a:bodyPr/>
          <a:lstStyle/>
          <a:p>
            <a:endParaRPr lang="vi-VN"/>
          </a:p>
        </p:txBody>
      </p:sp>
      <p:sp>
        <p:nvSpPr>
          <p:cNvPr id="37" name="AutoShape 37"/>
          <p:cNvSpPr/>
          <p:nvPr/>
        </p:nvSpPr>
        <p:spPr>
          <a:xfrm>
            <a:off x="11162843" y="3912784"/>
            <a:ext cx="3171237" cy="0"/>
          </a:xfrm>
          <a:prstGeom prst="line">
            <a:avLst/>
          </a:prstGeom>
          <a:ln w="9525" cap="flat">
            <a:solidFill>
              <a:srgbClr val="2885E7">
                <a:alpha val="66667"/>
              </a:srgbClr>
            </a:solidFill>
            <a:prstDash val="sysDash"/>
            <a:headEnd type="none" w="sm" len="sm"/>
            <a:tailEnd type="diamond" w="lg" len="lg"/>
          </a:ln>
        </p:spPr>
        <p:txBody>
          <a:bodyPr/>
          <a:lstStyle/>
          <a:p>
            <a:endParaRPr lang="vi-VN"/>
          </a:p>
        </p:txBody>
      </p:sp>
      <p:sp>
        <p:nvSpPr>
          <p:cNvPr id="38" name="AutoShape 38"/>
          <p:cNvSpPr/>
          <p:nvPr/>
        </p:nvSpPr>
        <p:spPr>
          <a:xfrm>
            <a:off x="11922732" y="5246196"/>
            <a:ext cx="2411348" cy="0"/>
          </a:xfrm>
          <a:prstGeom prst="line">
            <a:avLst/>
          </a:prstGeom>
          <a:ln w="9525" cap="flat">
            <a:solidFill>
              <a:srgbClr val="2885E7">
                <a:alpha val="66667"/>
              </a:srgbClr>
            </a:solidFill>
            <a:prstDash val="sysDash"/>
            <a:headEnd type="none" w="sm" len="sm"/>
            <a:tailEnd type="diamond" w="lg" len="lg"/>
          </a:ln>
        </p:spPr>
        <p:txBody>
          <a:bodyPr/>
          <a:lstStyle/>
          <a:p>
            <a:endParaRPr lang="vi-VN"/>
          </a:p>
        </p:txBody>
      </p:sp>
      <p:sp>
        <p:nvSpPr>
          <p:cNvPr id="39" name="AutoShape 39"/>
          <p:cNvSpPr/>
          <p:nvPr/>
        </p:nvSpPr>
        <p:spPr>
          <a:xfrm flipV="1">
            <a:off x="12488905" y="6665676"/>
            <a:ext cx="1832002" cy="0"/>
          </a:xfrm>
          <a:prstGeom prst="line">
            <a:avLst/>
          </a:prstGeom>
          <a:ln w="9525" cap="flat">
            <a:solidFill>
              <a:srgbClr val="2885E7">
                <a:alpha val="66667"/>
              </a:srgbClr>
            </a:solidFill>
            <a:prstDash val="sysDash"/>
            <a:headEnd type="none" w="sm" len="sm"/>
            <a:tailEnd type="diamond" w="lg" len="lg"/>
          </a:ln>
        </p:spPr>
        <p:txBody>
          <a:bodyPr/>
          <a:lstStyle/>
          <a:p>
            <a:endParaRPr lang="vi-VN"/>
          </a:p>
        </p:txBody>
      </p:sp>
      <p:sp>
        <p:nvSpPr>
          <p:cNvPr id="40" name="AutoShape 40"/>
          <p:cNvSpPr/>
          <p:nvPr/>
        </p:nvSpPr>
        <p:spPr>
          <a:xfrm>
            <a:off x="9792095" y="9173749"/>
            <a:ext cx="4541985" cy="0"/>
          </a:xfrm>
          <a:prstGeom prst="line">
            <a:avLst/>
          </a:prstGeom>
          <a:ln w="9525" cap="flat">
            <a:solidFill>
              <a:srgbClr val="2885E7">
                <a:alpha val="66667"/>
              </a:srgbClr>
            </a:solidFill>
            <a:prstDash val="sysDash"/>
            <a:headEnd type="none" w="sm" len="sm"/>
            <a:tailEnd type="diamond" w="lg" len="lg"/>
          </a:ln>
        </p:spPr>
        <p:txBody>
          <a:bodyPr/>
          <a:lstStyle/>
          <a:p>
            <a:endParaRPr lang="vi-VN"/>
          </a:p>
        </p:txBody>
      </p:sp>
      <p:sp>
        <p:nvSpPr>
          <p:cNvPr id="41" name="Freeform 41"/>
          <p:cNvSpPr/>
          <p:nvPr/>
        </p:nvSpPr>
        <p:spPr>
          <a:xfrm>
            <a:off x="8073748" y="3390745"/>
            <a:ext cx="589878" cy="463322"/>
          </a:xfrm>
          <a:custGeom>
            <a:avLst/>
            <a:gdLst/>
            <a:ahLst/>
            <a:cxnLst/>
            <a:rect l="l" t="t" r="r" b="b"/>
            <a:pathLst>
              <a:path w="589878" h="463322">
                <a:moveTo>
                  <a:pt x="0" y="0"/>
                </a:moveTo>
                <a:lnTo>
                  <a:pt x="589878" y="0"/>
                </a:lnTo>
                <a:lnTo>
                  <a:pt x="589878" y="463322"/>
                </a:lnTo>
                <a:lnTo>
                  <a:pt x="0" y="4633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42" name="Freeform 42"/>
          <p:cNvSpPr/>
          <p:nvPr/>
        </p:nvSpPr>
        <p:spPr>
          <a:xfrm>
            <a:off x="10621790" y="7692313"/>
            <a:ext cx="496045" cy="496045"/>
          </a:xfrm>
          <a:custGeom>
            <a:avLst/>
            <a:gdLst/>
            <a:ahLst/>
            <a:cxnLst/>
            <a:rect l="l" t="t" r="r" b="b"/>
            <a:pathLst>
              <a:path w="496045" h="496045">
                <a:moveTo>
                  <a:pt x="0" y="0"/>
                </a:moveTo>
                <a:lnTo>
                  <a:pt x="496045" y="0"/>
                </a:lnTo>
                <a:lnTo>
                  <a:pt x="496045" y="496045"/>
                </a:lnTo>
                <a:lnTo>
                  <a:pt x="0" y="4960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43" name="Freeform 43"/>
          <p:cNvSpPr/>
          <p:nvPr/>
        </p:nvSpPr>
        <p:spPr>
          <a:xfrm>
            <a:off x="6968473" y="4021298"/>
            <a:ext cx="484176" cy="484176"/>
          </a:xfrm>
          <a:custGeom>
            <a:avLst/>
            <a:gdLst/>
            <a:ahLst/>
            <a:cxnLst/>
            <a:rect l="l" t="t" r="r" b="b"/>
            <a:pathLst>
              <a:path w="484176" h="484176">
                <a:moveTo>
                  <a:pt x="0" y="0"/>
                </a:moveTo>
                <a:lnTo>
                  <a:pt x="484176" y="0"/>
                </a:lnTo>
                <a:lnTo>
                  <a:pt x="484176" y="484176"/>
                </a:lnTo>
                <a:lnTo>
                  <a:pt x="0" y="48417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44" name="Freeform 44"/>
          <p:cNvSpPr/>
          <p:nvPr/>
        </p:nvSpPr>
        <p:spPr>
          <a:xfrm>
            <a:off x="6254908" y="5117682"/>
            <a:ext cx="516071" cy="533407"/>
          </a:xfrm>
          <a:custGeom>
            <a:avLst/>
            <a:gdLst/>
            <a:ahLst/>
            <a:cxnLst/>
            <a:rect l="l" t="t" r="r" b="b"/>
            <a:pathLst>
              <a:path w="516071" h="533407">
                <a:moveTo>
                  <a:pt x="0" y="0"/>
                </a:moveTo>
                <a:lnTo>
                  <a:pt x="516071" y="0"/>
                </a:lnTo>
                <a:lnTo>
                  <a:pt x="516071" y="533407"/>
                </a:lnTo>
                <a:lnTo>
                  <a:pt x="0" y="53340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45" name="Freeform 45"/>
          <p:cNvSpPr/>
          <p:nvPr/>
        </p:nvSpPr>
        <p:spPr>
          <a:xfrm>
            <a:off x="6271880" y="6515426"/>
            <a:ext cx="482128" cy="449585"/>
          </a:xfrm>
          <a:custGeom>
            <a:avLst/>
            <a:gdLst/>
            <a:ahLst/>
            <a:cxnLst/>
            <a:rect l="l" t="t" r="r" b="b"/>
            <a:pathLst>
              <a:path w="482128" h="449585">
                <a:moveTo>
                  <a:pt x="0" y="0"/>
                </a:moveTo>
                <a:lnTo>
                  <a:pt x="482128" y="0"/>
                </a:lnTo>
                <a:lnTo>
                  <a:pt x="482128" y="449585"/>
                </a:lnTo>
                <a:lnTo>
                  <a:pt x="0" y="44958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vi-VN"/>
          </a:p>
        </p:txBody>
      </p:sp>
      <p:sp>
        <p:nvSpPr>
          <p:cNvPr id="46" name="Freeform 46"/>
          <p:cNvSpPr/>
          <p:nvPr/>
        </p:nvSpPr>
        <p:spPr>
          <a:xfrm>
            <a:off x="10621790" y="4031974"/>
            <a:ext cx="460282" cy="548772"/>
          </a:xfrm>
          <a:custGeom>
            <a:avLst/>
            <a:gdLst/>
            <a:ahLst/>
            <a:cxnLst/>
            <a:rect l="l" t="t" r="r" b="b"/>
            <a:pathLst>
              <a:path w="460282" h="548772">
                <a:moveTo>
                  <a:pt x="0" y="0"/>
                </a:moveTo>
                <a:lnTo>
                  <a:pt x="460282" y="0"/>
                </a:lnTo>
                <a:lnTo>
                  <a:pt x="460282" y="548771"/>
                </a:lnTo>
                <a:lnTo>
                  <a:pt x="0" y="5487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vi-VN"/>
          </a:p>
        </p:txBody>
      </p:sp>
      <p:sp>
        <p:nvSpPr>
          <p:cNvPr id="47" name="Freeform 47"/>
          <p:cNvSpPr/>
          <p:nvPr/>
        </p:nvSpPr>
        <p:spPr>
          <a:xfrm>
            <a:off x="11270910" y="5210081"/>
            <a:ext cx="524230" cy="441008"/>
          </a:xfrm>
          <a:custGeom>
            <a:avLst/>
            <a:gdLst/>
            <a:ahLst/>
            <a:cxnLst/>
            <a:rect l="l" t="t" r="r" b="b"/>
            <a:pathLst>
              <a:path w="524230" h="441008">
                <a:moveTo>
                  <a:pt x="0" y="0"/>
                </a:moveTo>
                <a:lnTo>
                  <a:pt x="524229" y="0"/>
                </a:lnTo>
                <a:lnTo>
                  <a:pt x="524229" y="441008"/>
                </a:lnTo>
                <a:lnTo>
                  <a:pt x="0" y="44100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vi-VN"/>
          </a:p>
        </p:txBody>
      </p:sp>
      <p:sp>
        <p:nvSpPr>
          <p:cNvPr id="48" name="Freeform 48"/>
          <p:cNvSpPr/>
          <p:nvPr/>
        </p:nvSpPr>
        <p:spPr>
          <a:xfrm>
            <a:off x="11274074" y="6544012"/>
            <a:ext cx="482751" cy="470079"/>
          </a:xfrm>
          <a:custGeom>
            <a:avLst/>
            <a:gdLst/>
            <a:ahLst/>
            <a:cxnLst/>
            <a:rect l="l" t="t" r="r" b="b"/>
            <a:pathLst>
              <a:path w="482751" h="470079">
                <a:moveTo>
                  <a:pt x="0" y="0"/>
                </a:moveTo>
                <a:lnTo>
                  <a:pt x="482751" y="0"/>
                </a:lnTo>
                <a:lnTo>
                  <a:pt x="482751" y="470078"/>
                </a:lnTo>
                <a:lnTo>
                  <a:pt x="0" y="47007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vi-VN"/>
          </a:p>
        </p:txBody>
      </p:sp>
      <p:sp>
        <p:nvSpPr>
          <p:cNvPr id="49" name="Freeform 49"/>
          <p:cNvSpPr/>
          <p:nvPr/>
        </p:nvSpPr>
        <p:spPr>
          <a:xfrm>
            <a:off x="8156482" y="8361528"/>
            <a:ext cx="384894" cy="515771"/>
          </a:xfrm>
          <a:custGeom>
            <a:avLst/>
            <a:gdLst/>
            <a:ahLst/>
            <a:cxnLst/>
            <a:rect l="l" t="t" r="r" b="b"/>
            <a:pathLst>
              <a:path w="384894" h="515771">
                <a:moveTo>
                  <a:pt x="0" y="0"/>
                </a:moveTo>
                <a:lnTo>
                  <a:pt x="384894" y="0"/>
                </a:lnTo>
                <a:lnTo>
                  <a:pt x="384894" y="515771"/>
                </a:lnTo>
                <a:lnTo>
                  <a:pt x="0" y="51577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vi-VN"/>
          </a:p>
        </p:txBody>
      </p:sp>
      <p:sp>
        <p:nvSpPr>
          <p:cNvPr id="50" name="Freeform 50"/>
          <p:cNvSpPr/>
          <p:nvPr/>
        </p:nvSpPr>
        <p:spPr>
          <a:xfrm>
            <a:off x="9412269" y="8424195"/>
            <a:ext cx="478197" cy="478197"/>
          </a:xfrm>
          <a:custGeom>
            <a:avLst/>
            <a:gdLst/>
            <a:ahLst/>
            <a:cxnLst/>
            <a:rect l="l" t="t" r="r" b="b"/>
            <a:pathLst>
              <a:path w="478197" h="478197">
                <a:moveTo>
                  <a:pt x="0" y="0"/>
                </a:moveTo>
                <a:lnTo>
                  <a:pt x="478197" y="0"/>
                </a:lnTo>
                <a:lnTo>
                  <a:pt x="478197" y="478197"/>
                </a:lnTo>
                <a:lnTo>
                  <a:pt x="0" y="478197"/>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vi-VN"/>
          </a:p>
        </p:txBody>
      </p:sp>
      <p:sp>
        <p:nvSpPr>
          <p:cNvPr id="51" name="Freeform 51"/>
          <p:cNvSpPr/>
          <p:nvPr/>
        </p:nvSpPr>
        <p:spPr>
          <a:xfrm>
            <a:off x="7000201" y="7672598"/>
            <a:ext cx="370341" cy="496269"/>
          </a:xfrm>
          <a:custGeom>
            <a:avLst/>
            <a:gdLst/>
            <a:ahLst/>
            <a:cxnLst/>
            <a:rect l="l" t="t" r="r" b="b"/>
            <a:pathLst>
              <a:path w="370341" h="496269">
                <a:moveTo>
                  <a:pt x="0" y="0"/>
                </a:moveTo>
                <a:lnTo>
                  <a:pt x="370341" y="0"/>
                </a:lnTo>
                <a:lnTo>
                  <a:pt x="370341" y="496269"/>
                </a:lnTo>
                <a:lnTo>
                  <a:pt x="0" y="4962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vi-VN"/>
          </a:p>
        </p:txBody>
      </p:sp>
      <p:sp>
        <p:nvSpPr>
          <p:cNvPr id="52" name="Freeform 52"/>
          <p:cNvSpPr/>
          <p:nvPr/>
        </p:nvSpPr>
        <p:spPr>
          <a:xfrm>
            <a:off x="9361662" y="3392467"/>
            <a:ext cx="472241" cy="447341"/>
          </a:xfrm>
          <a:custGeom>
            <a:avLst/>
            <a:gdLst/>
            <a:ahLst/>
            <a:cxnLst/>
            <a:rect l="l" t="t" r="r" b="b"/>
            <a:pathLst>
              <a:path w="472241" h="447341">
                <a:moveTo>
                  <a:pt x="0" y="0"/>
                </a:moveTo>
                <a:lnTo>
                  <a:pt x="472241" y="0"/>
                </a:lnTo>
                <a:lnTo>
                  <a:pt x="472241" y="447341"/>
                </a:lnTo>
                <a:lnTo>
                  <a:pt x="0" y="44734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vi-VN"/>
          </a:p>
        </p:txBody>
      </p:sp>
      <p:sp>
        <p:nvSpPr>
          <p:cNvPr id="53" name="Freeform 53"/>
          <p:cNvSpPr/>
          <p:nvPr/>
        </p:nvSpPr>
        <p:spPr>
          <a:xfrm>
            <a:off x="7000201" y="4096739"/>
            <a:ext cx="4158441" cy="4158441"/>
          </a:xfrm>
          <a:custGeom>
            <a:avLst/>
            <a:gdLst/>
            <a:ahLst/>
            <a:cxnLst/>
            <a:rect l="l" t="t" r="r" b="b"/>
            <a:pathLst>
              <a:path w="4158441" h="4158441">
                <a:moveTo>
                  <a:pt x="0" y="0"/>
                </a:moveTo>
                <a:lnTo>
                  <a:pt x="4158442" y="0"/>
                </a:lnTo>
                <a:lnTo>
                  <a:pt x="4158442" y="4158441"/>
                </a:lnTo>
                <a:lnTo>
                  <a:pt x="0" y="4158441"/>
                </a:lnTo>
                <a:lnTo>
                  <a:pt x="0" y="0"/>
                </a:lnTo>
                <a:close/>
              </a:path>
            </a:pathLst>
          </a:custGeom>
          <a:blipFill>
            <a:blip r:embed="rId30"/>
            <a:stretch>
              <a:fillRect/>
            </a:stretch>
          </a:blipFill>
        </p:spPr>
        <p:txBody>
          <a:bodyPr/>
          <a:lstStyle/>
          <a:p>
            <a:endParaRPr lang="vi-VN"/>
          </a:p>
        </p:txBody>
      </p:sp>
      <p:sp>
        <p:nvSpPr>
          <p:cNvPr id="54" name="Freeform 54"/>
          <p:cNvSpPr/>
          <p:nvPr/>
        </p:nvSpPr>
        <p:spPr>
          <a:xfrm>
            <a:off x="13735083" y="8719623"/>
            <a:ext cx="4048675" cy="1594125"/>
          </a:xfrm>
          <a:custGeom>
            <a:avLst/>
            <a:gdLst/>
            <a:ahLst/>
            <a:cxnLst/>
            <a:rect l="l" t="t" r="r" b="b"/>
            <a:pathLst>
              <a:path w="4048675" h="1594125">
                <a:moveTo>
                  <a:pt x="0" y="0"/>
                </a:moveTo>
                <a:lnTo>
                  <a:pt x="4048675" y="0"/>
                </a:lnTo>
                <a:lnTo>
                  <a:pt x="4048675" y="1594125"/>
                </a:lnTo>
                <a:lnTo>
                  <a:pt x="0" y="1594125"/>
                </a:lnTo>
                <a:lnTo>
                  <a:pt x="0" y="0"/>
                </a:lnTo>
                <a:close/>
              </a:path>
            </a:pathLst>
          </a:custGeom>
          <a:blipFill>
            <a:blip r:embed="rId2"/>
            <a:stretch>
              <a:fillRect t="-636" b="-636"/>
            </a:stretch>
          </a:blipFill>
        </p:spPr>
        <p:txBody>
          <a:bodyPr/>
          <a:lstStyle/>
          <a:p>
            <a:endParaRPr lang="vi-VN"/>
          </a:p>
        </p:txBody>
      </p:sp>
      <p:sp>
        <p:nvSpPr>
          <p:cNvPr id="55" name="AutoShape 55"/>
          <p:cNvSpPr/>
          <p:nvPr/>
        </p:nvSpPr>
        <p:spPr>
          <a:xfrm flipV="1">
            <a:off x="11158643" y="8280987"/>
            <a:ext cx="883094" cy="0"/>
          </a:xfrm>
          <a:prstGeom prst="line">
            <a:avLst/>
          </a:prstGeom>
          <a:ln w="9525" cap="flat">
            <a:solidFill>
              <a:srgbClr val="2885E7">
                <a:alpha val="66667"/>
              </a:srgbClr>
            </a:solidFill>
            <a:prstDash val="sysDash"/>
            <a:headEnd type="none" w="sm" len="sm"/>
            <a:tailEnd type="none" w="sm" len="sm"/>
          </a:ln>
        </p:spPr>
        <p:txBody>
          <a:bodyPr/>
          <a:lstStyle/>
          <a:p>
            <a:endParaRPr lang="vi-VN"/>
          </a:p>
        </p:txBody>
      </p:sp>
      <p:sp>
        <p:nvSpPr>
          <p:cNvPr id="56" name="AutoShape 56"/>
          <p:cNvSpPr/>
          <p:nvPr/>
        </p:nvSpPr>
        <p:spPr>
          <a:xfrm flipH="1">
            <a:off x="12016430" y="7981271"/>
            <a:ext cx="289117" cy="295009"/>
          </a:xfrm>
          <a:prstGeom prst="line">
            <a:avLst/>
          </a:prstGeom>
          <a:ln w="9525" cap="flat">
            <a:solidFill>
              <a:srgbClr val="2885E7">
                <a:alpha val="66667"/>
              </a:srgbClr>
            </a:solidFill>
            <a:prstDash val="sysDash"/>
            <a:headEnd type="none" w="sm" len="sm"/>
            <a:tailEnd type="none" w="sm" len="sm"/>
          </a:ln>
        </p:spPr>
        <p:txBody>
          <a:bodyPr/>
          <a:lstStyle/>
          <a:p>
            <a:endParaRPr lang="vi-VN"/>
          </a:p>
        </p:txBody>
      </p:sp>
      <p:sp>
        <p:nvSpPr>
          <p:cNvPr id="57" name="AutoShape 57"/>
          <p:cNvSpPr/>
          <p:nvPr/>
        </p:nvSpPr>
        <p:spPr>
          <a:xfrm>
            <a:off x="12305547" y="7981271"/>
            <a:ext cx="2028533" cy="0"/>
          </a:xfrm>
          <a:prstGeom prst="line">
            <a:avLst/>
          </a:prstGeom>
          <a:ln w="9525" cap="flat">
            <a:solidFill>
              <a:srgbClr val="2885E7">
                <a:alpha val="66667"/>
              </a:srgbClr>
            </a:solidFill>
            <a:prstDash val="sysDash"/>
            <a:headEnd type="none" w="sm" len="sm"/>
            <a:tailEnd type="diamond" w="lg" len="lg"/>
          </a:ln>
        </p:spPr>
        <p:txBody>
          <a:bodyPr/>
          <a:lstStyle/>
          <a:p>
            <a:endParaRPr lang="vi-VN"/>
          </a:p>
        </p:txBody>
      </p:sp>
      <p:sp>
        <p:nvSpPr>
          <p:cNvPr id="58" name="AutoShape 58"/>
          <p:cNvSpPr/>
          <p:nvPr/>
        </p:nvSpPr>
        <p:spPr>
          <a:xfrm flipV="1">
            <a:off x="12041184" y="6660811"/>
            <a:ext cx="447720" cy="348537"/>
          </a:xfrm>
          <a:prstGeom prst="line">
            <a:avLst/>
          </a:prstGeom>
          <a:ln w="9525" cap="flat">
            <a:solidFill>
              <a:srgbClr val="2885E7">
                <a:alpha val="66667"/>
              </a:srgbClr>
            </a:solidFill>
            <a:prstDash val="sysDash"/>
            <a:headEnd type="none" w="sm" len="sm"/>
            <a:tailEnd type="none" w="sm" len="sm"/>
          </a:ln>
        </p:spPr>
        <p:txBody>
          <a:bodyPr/>
          <a:lstStyle/>
          <a:p>
            <a:endParaRPr lang="vi-VN"/>
          </a:p>
        </p:txBody>
      </p:sp>
      <p:sp>
        <p:nvSpPr>
          <p:cNvPr id="59" name="Freeform 59"/>
          <p:cNvSpPr/>
          <p:nvPr/>
        </p:nvSpPr>
        <p:spPr>
          <a:xfrm>
            <a:off x="5698044" y="2797432"/>
            <a:ext cx="6682482" cy="6669064"/>
          </a:xfrm>
          <a:custGeom>
            <a:avLst/>
            <a:gdLst/>
            <a:ahLst/>
            <a:cxnLst/>
            <a:rect l="l" t="t" r="r" b="b"/>
            <a:pathLst>
              <a:path w="6682482" h="6669064">
                <a:moveTo>
                  <a:pt x="0" y="0"/>
                </a:moveTo>
                <a:lnTo>
                  <a:pt x="6682482" y="0"/>
                </a:lnTo>
                <a:lnTo>
                  <a:pt x="6682482" y="6669064"/>
                </a:lnTo>
                <a:lnTo>
                  <a:pt x="0" y="6669064"/>
                </a:lnTo>
                <a:lnTo>
                  <a:pt x="0" y="0"/>
                </a:lnTo>
                <a:close/>
              </a:path>
            </a:pathLst>
          </a:custGeom>
          <a:blipFill>
            <a:blip r:embed="rId31"/>
            <a:stretch>
              <a:fillRect/>
            </a:stretch>
          </a:blipFill>
        </p:spPr>
        <p:txBody>
          <a:bodyPr/>
          <a:lstStyle/>
          <a:p>
            <a:endParaRPr lang="vi-VN"/>
          </a:p>
        </p:txBody>
      </p:sp>
      <p:sp>
        <p:nvSpPr>
          <p:cNvPr id="60" name="TextBox 60"/>
          <p:cNvSpPr txBox="1"/>
          <p:nvPr/>
        </p:nvSpPr>
        <p:spPr>
          <a:xfrm>
            <a:off x="14745133" y="7558519"/>
            <a:ext cx="2883410" cy="385447"/>
          </a:xfrm>
          <a:prstGeom prst="rect">
            <a:avLst/>
          </a:prstGeom>
        </p:spPr>
        <p:txBody>
          <a:bodyPr lIns="0" tIns="0" rIns="0" bIns="0" rtlCol="0" anchor="t">
            <a:spAutoFit/>
          </a:bodyPr>
          <a:lstStyle/>
          <a:p>
            <a:pPr algn="ctr">
              <a:lnSpc>
                <a:spcPts val="3138"/>
              </a:lnSpc>
            </a:pPr>
            <a:r>
              <a:rPr lang="en-US" sz="2241" b="1">
                <a:solidFill>
                  <a:srgbClr val="104EA4"/>
                </a:solidFill>
                <a:latin typeface="Noto Sans Bold"/>
                <a:ea typeface="Noto Sans Bold"/>
                <a:cs typeface="Noto Sans Bold"/>
                <a:sym typeface="Noto Sans Bold"/>
              </a:rPr>
              <a:t>Tải biên lai thu phí</a:t>
            </a:r>
          </a:p>
        </p:txBody>
      </p:sp>
      <p:sp>
        <p:nvSpPr>
          <p:cNvPr id="61" name="TextBox 61"/>
          <p:cNvSpPr txBox="1"/>
          <p:nvPr/>
        </p:nvSpPr>
        <p:spPr>
          <a:xfrm>
            <a:off x="-421232" y="7933646"/>
            <a:ext cx="4061640" cy="348684"/>
          </a:xfrm>
          <a:prstGeom prst="rect">
            <a:avLst/>
          </a:prstGeom>
        </p:spPr>
        <p:txBody>
          <a:bodyPr lIns="0" tIns="0" rIns="0" bIns="0" rtlCol="0" anchor="t">
            <a:spAutoFit/>
          </a:bodyPr>
          <a:lstStyle/>
          <a:p>
            <a:pPr algn="r">
              <a:lnSpc>
                <a:spcPts val="2824"/>
              </a:lnSpc>
            </a:pPr>
            <a:r>
              <a:rPr lang="en-US" sz="2017">
                <a:solidFill>
                  <a:srgbClr val="DB353B"/>
                </a:solidFill>
                <a:latin typeface="Noto Sans"/>
                <a:ea typeface="Noto Sans"/>
                <a:cs typeface="Noto Sans"/>
                <a:sym typeface="Noto Sans"/>
              </a:rPr>
              <a:t>trực tiếp từ VAN-Logistic</a:t>
            </a:r>
          </a:p>
        </p:txBody>
      </p:sp>
      <p:sp>
        <p:nvSpPr>
          <p:cNvPr id="62" name="TextBox 62"/>
          <p:cNvSpPr txBox="1"/>
          <p:nvPr/>
        </p:nvSpPr>
        <p:spPr>
          <a:xfrm>
            <a:off x="-549470" y="7518157"/>
            <a:ext cx="3656478" cy="388327"/>
          </a:xfrm>
          <a:prstGeom prst="rect">
            <a:avLst/>
          </a:prstGeom>
        </p:spPr>
        <p:txBody>
          <a:bodyPr lIns="0" tIns="0" rIns="0" bIns="0" rtlCol="0" anchor="t">
            <a:spAutoFit/>
          </a:bodyPr>
          <a:lstStyle/>
          <a:p>
            <a:pPr algn="r">
              <a:lnSpc>
                <a:spcPts val="3138"/>
              </a:lnSpc>
            </a:pPr>
            <a:r>
              <a:rPr lang="en-US" sz="2241" b="1">
                <a:solidFill>
                  <a:srgbClr val="104EA4"/>
                </a:solidFill>
                <a:latin typeface="Noto Sans Bold"/>
                <a:ea typeface="Noto Sans Bold"/>
                <a:cs typeface="Noto Sans Bold"/>
                <a:sym typeface="Noto Sans Bold"/>
              </a:rPr>
              <a:t>In form C/O giấy</a:t>
            </a:r>
          </a:p>
        </p:txBody>
      </p:sp>
      <p:sp>
        <p:nvSpPr>
          <p:cNvPr id="63" name="TextBox 63"/>
          <p:cNvSpPr txBox="1"/>
          <p:nvPr/>
        </p:nvSpPr>
        <p:spPr>
          <a:xfrm>
            <a:off x="14638880" y="2685852"/>
            <a:ext cx="2883410" cy="385447"/>
          </a:xfrm>
          <a:prstGeom prst="rect">
            <a:avLst/>
          </a:prstGeom>
        </p:spPr>
        <p:txBody>
          <a:bodyPr lIns="0" tIns="0" rIns="0" bIns="0" rtlCol="0" anchor="t">
            <a:spAutoFit/>
          </a:bodyPr>
          <a:lstStyle/>
          <a:p>
            <a:pPr algn="r">
              <a:lnSpc>
                <a:spcPts val="3138"/>
              </a:lnSpc>
            </a:pPr>
            <a:r>
              <a:rPr lang="en-US" sz="2241" b="1">
                <a:solidFill>
                  <a:srgbClr val="104EA4"/>
                </a:solidFill>
                <a:latin typeface="Noto Sans Bold"/>
                <a:ea typeface="Noto Sans Bold"/>
                <a:cs typeface="Noto Sans Bold"/>
                <a:sym typeface="Noto Sans Bold"/>
              </a:rPr>
              <a:t>Chữ ký số từ xa</a:t>
            </a:r>
          </a:p>
        </p:txBody>
      </p:sp>
      <p:sp>
        <p:nvSpPr>
          <p:cNvPr id="64" name="TextBox 64"/>
          <p:cNvSpPr txBox="1"/>
          <p:nvPr/>
        </p:nvSpPr>
        <p:spPr>
          <a:xfrm>
            <a:off x="628016" y="6238429"/>
            <a:ext cx="2516532" cy="385694"/>
          </a:xfrm>
          <a:prstGeom prst="rect">
            <a:avLst/>
          </a:prstGeom>
        </p:spPr>
        <p:txBody>
          <a:bodyPr lIns="0" tIns="0" rIns="0" bIns="0" rtlCol="0" anchor="t">
            <a:spAutoFit/>
          </a:bodyPr>
          <a:lstStyle/>
          <a:p>
            <a:pPr algn="l">
              <a:lnSpc>
                <a:spcPts val="3138"/>
              </a:lnSpc>
            </a:pPr>
            <a:r>
              <a:rPr lang="en-US" sz="2241" b="1">
                <a:solidFill>
                  <a:srgbClr val="104EA4"/>
                </a:solidFill>
                <a:latin typeface="Noto Sans Bold"/>
                <a:ea typeface="Noto Sans Bold"/>
                <a:cs typeface="Noto Sans Bold"/>
                <a:sym typeface="Noto Sans Bold"/>
              </a:rPr>
              <a:t>In form C/O nháp</a:t>
            </a:r>
          </a:p>
        </p:txBody>
      </p:sp>
      <p:sp>
        <p:nvSpPr>
          <p:cNvPr id="65" name="TextBox 65"/>
          <p:cNvSpPr txBox="1"/>
          <p:nvPr/>
        </p:nvSpPr>
        <p:spPr>
          <a:xfrm>
            <a:off x="-85118" y="6643173"/>
            <a:ext cx="1877677" cy="348684"/>
          </a:xfrm>
          <a:prstGeom prst="rect">
            <a:avLst/>
          </a:prstGeom>
        </p:spPr>
        <p:txBody>
          <a:bodyPr lIns="0" tIns="0" rIns="0" bIns="0" rtlCol="0" anchor="t">
            <a:spAutoFit/>
          </a:bodyPr>
          <a:lstStyle/>
          <a:p>
            <a:pPr algn="r">
              <a:lnSpc>
                <a:spcPts val="2824"/>
              </a:lnSpc>
            </a:pPr>
            <a:r>
              <a:rPr lang="en-US" sz="2017">
                <a:solidFill>
                  <a:srgbClr val="DB353B"/>
                </a:solidFill>
                <a:latin typeface="Noto Sans"/>
                <a:ea typeface="Noto Sans"/>
                <a:cs typeface="Noto Sans"/>
                <a:sym typeface="Noto Sans"/>
              </a:rPr>
              <a:t>20 bộ/ lần</a:t>
            </a:r>
          </a:p>
        </p:txBody>
      </p:sp>
      <p:sp>
        <p:nvSpPr>
          <p:cNvPr id="66" name="TextBox 66"/>
          <p:cNvSpPr txBox="1"/>
          <p:nvPr/>
        </p:nvSpPr>
        <p:spPr>
          <a:xfrm>
            <a:off x="15208259" y="7911889"/>
            <a:ext cx="2370231" cy="343291"/>
          </a:xfrm>
          <a:prstGeom prst="rect">
            <a:avLst/>
          </a:prstGeom>
        </p:spPr>
        <p:txBody>
          <a:bodyPr lIns="0" tIns="0" rIns="0" bIns="0" rtlCol="0" anchor="t">
            <a:spAutoFit/>
          </a:bodyPr>
          <a:lstStyle/>
          <a:p>
            <a:pPr algn="ctr">
              <a:lnSpc>
                <a:spcPts val="2824"/>
              </a:lnSpc>
            </a:pPr>
            <a:r>
              <a:rPr lang="en-US" sz="2017">
                <a:solidFill>
                  <a:srgbClr val="DB353B"/>
                </a:solidFill>
                <a:latin typeface="Noto Sans"/>
                <a:ea typeface="Noto Sans"/>
                <a:cs typeface="Noto Sans"/>
                <a:sym typeface="Noto Sans"/>
              </a:rPr>
              <a:t>chỉ với 01 thao tác</a:t>
            </a:r>
          </a:p>
        </p:txBody>
      </p:sp>
      <p:sp>
        <p:nvSpPr>
          <p:cNvPr id="67" name="Freeform 67"/>
          <p:cNvSpPr/>
          <p:nvPr/>
        </p:nvSpPr>
        <p:spPr>
          <a:xfrm>
            <a:off x="-154679" y="8719623"/>
            <a:ext cx="4121806" cy="1594125"/>
          </a:xfrm>
          <a:custGeom>
            <a:avLst/>
            <a:gdLst/>
            <a:ahLst/>
            <a:cxnLst/>
            <a:rect l="l" t="t" r="r" b="b"/>
            <a:pathLst>
              <a:path w="4121806" h="1594125">
                <a:moveTo>
                  <a:pt x="0" y="0"/>
                </a:moveTo>
                <a:lnTo>
                  <a:pt x="4121806" y="0"/>
                </a:lnTo>
                <a:lnTo>
                  <a:pt x="4121806" y="1594125"/>
                </a:lnTo>
                <a:lnTo>
                  <a:pt x="0" y="1594125"/>
                </a:lnTo>
                <a:lnTo>
                  <a:pt x="0" y="0"/>
                </a:lnTo>
                <a:close/>
              </a:path>
            </a:pathLst>
          </a:custGeom>
          <a:blipFill>
            <a:blip r:embed="rId2"/>
            <a:stretch>
              <a:fillRect t="-1550" b="-1550"/>
            </a:stretch>
          </a:blipFill>
        </p:spPr>
        <p:txBody>
          <a:bodyPr/>
          <a:lstStyle/>
          <a:p>
            <a:endParaRPr lang="vi-VN"/>
          </a:p>
        </p:txBody>
      </p:sp>
      <p:sp>
        <p:nvSpPr>
          <p:cNvPr id="68" name="AutoShape 68"/>
          <p:cNvSpPr/>
          <p:nvPr/>
        </p:nvSpPr>
        <p:spPr>
          <a:xfrm>
            <a:off x="3971742" y="3041432"/>
            <a:ext cx="4475405" cy="0"/>
          </a:xfrm>
          <a:prstGeom prst="line">
            <a:avLst/>
          </a:prstGeom>
          <a:ln w="9525" cap="flat">
            <a:solidFill>
              <a:srgbClr val="2885E7">
                <a:alpha val="66667"/>
              </a:srgbClr>
            </a:solidFill>
            <a:prstDash val="sysDash"/>
            <a:headEnd type="diamond" w="lg" len="lg"/>
            <a:tailEnd type="none" w="sm" len="sm"/>
          </a:ln>
        </p:spPr>
        <p:txBody>
          <a:bodyPr/>
          <a:lstStyle/>
          <a:p>
            <a:endParaRPr lang="vi-VN"/>
          </a:p>
        </p:txBody>
      </p:sp>
      <p:sp>
        <p:nvSpPr>
          <p:cNvPr id="69" name="AutoShape 69"/>
          <p:cNvSpPr/>
          <p:nvPr/>
        </p:nvSpPr>
        <p:spPr>
          <a:xfrm>
            <a:off x="3880484" y="3998068"/>
            <a:ext cx="3127830" cy="0"/>
          </a:xfrm>
          <a:prstGeom prst="line">
            <a:avLst/>
          </a:prstGeom>
          <a:ln w="9525" cap="flat">
            <a:solidFill>
              <a:srgbClr val="2885E7">
                <a:alpha val="66667"/>
              </a:srgbClr>
            </a:solidFill>
            <a:prstDash val="sysDash"/>
            <a:headEnd type="diamond" w="lg" len="lg"/>
            <a:tailEnd type="none" w="sm" len="sm"/>
          </a:ln>
        </p:spPr>
        <p:txBody>
          <a:bodyPr/>
          <a:lstStyle/>
          <a:p>
            <a:endParaRPr lang="vi-VN"/>
          </a:p>
        </p:txBody>
      </p:sp>
      <p:sp>
        <p:nvSpPr>
          <p:cNvPr id="70" name="AutoShape 70"/>
          <p:cNvSpPr/>
          <p:nvPr/>
        </p:nvSpPr>
        <p:spPr>
          <a:xfrm>
            <a:off x="3971742" y="9173749"/>
            <a:ext cx="4337562" cy="0"/>
          </a:xfrm>
          <a:prstGeom prst="line">
            <a:avLst/>
          </a:prstGeom>
          <a:ln w="9525" cap="flat">
            <a:solidFill>
              <a:srgbClr val="2885E7">
                <a:alpha val="66667"/>
              </a:srgbClr>
            </a:solidFill>
            <a:prstDash val="sysDash"/>
            <a:headEnd type="diamond" w="lg" len="lg"/>
            <a:tailEnd type="none" w="sm" len="sm"/>
          </a:ln>
        </p:spPr>
        <p:txBody>
          <a:bodyPr/>
          <a:lstStyle/>
          <a:p>
            <a:endParaRPr lang="vi-VN"/>
          </a:p>
        </p:txBody>
      </p:sp>
      <p:sp>
        <p:nvSpPr>
          <p:cNvPr id="71" name="Freeform 71"/>
          <p:cNvSpPr/>
          <p:nvPr/>
        </p:nvSpPr>
        <p:spPr>
          <a:xfrm>
            <a:off x="-216551" y="3578749"/>
            <a:ext cx="4121806" cy="1208614"/>
          </a:xfrm>
          <a:custGeom>
            <a:avLst/>
            <a:gdLst/>
            <a:ahLst/>
            <a:cxnLst/>
            <a:rect l="l" t="t" r="r" b="b"/>
            <a:pathLst>
              <a:path w="4121806" h="1208614">
                <a:moveTo>
                  <a:pt x="0" y="0"/>
                </a:moveTo>
                <a:lnTo>
                  <a:pt x="4121806" y="0"/>
                </a:lnTo>
                <a:lnTo>
                  <a:pt x="4121806" y="1208613"/>
                </a:lnTo>
                <a:lnTo>
                  <a:pt x="0" y="1208613"/>
                </a:lnTo>
                <a:lnTo>
                  <a:pt x="0" y="0"/>
                </a:lnTo>
                <a:close/>
              </a:path>
            </a:pathLst>
          </a:custGeom>
          <a:blipFill>
            <a:blip r:embed="rId2"/>
            <a:stretch>
              <a:fillRect t="-1440" b="-34547"/>
            </a:stretch>
          </a:blipFill>
        </p:spPr>
        <p:txBody>
          <a:bodyPr/>
          <a:lstStyle/>
          <a:p>
            <a:endParaRPr lang="vi-VN"/>
          </a:p>
        </p:txBody>
      </p:sp>
      <p:sp>
        <p:nvSpPr>
          <p:cNvPr id="72" name="Freeform 72"/>
          <p:cNvSpPr/>
          <p:nvPr/>
        </p:nvSpPr>
        <p:spPr>
          <a:xfrm>
            <a:off x="-174621" y="2502614"/>
            <a:ext cx="4121806" cy="1594125"/>
          </a:xfrm>
          <a:custGeom>
            <a:avLst/>
            <a:gdLst/>
            <a:ahLst/>
            <a:cxnLst/>
            <a:rect l="l" t="t" r="r" b="b"/>
            <a:pathLst>
              <a:path w="4121806" h="1594125">
                <a:moveTo>
                  <a:pt x="0" y="0"/>
                </a:moveTo>
                <a:lnTo>
                  <a:pt x="4121806" y="0"/>
                </a:lnTo>
                <a:lnTo>
                  <a:pt x="4121806" y="1594125"/>
                </a:lnTo>
                <a:lnTo>
                  <a:pt x="0" y="1594125"/>
                </a:lnTo>
                <a:lnTo>
                  <a:pt x="0" y="0"/>
                </a:lnTo>
                <a:close/>
              </a:path>
            </a:pathLst>
          </a:custGeom>
          <a:blipFill>
            <a:blip r:embed="rId2"/>
            <a:stretch>
              <a:fillRect t="-1550" b="-1550"/>
            </a:stretch>
          </a:blipFill>
        </p:spPr>
        <p:txBody>
          <a:bodyPr/>
          <a:lstStyle/>
          <a:p>
            <a:endParaRPr lang="vi-VN"/>
          </a:p>
        </p:txBody>
      </p:sp>
      <p:sp>
        <p:nvSpPr>
          <p:cNvPr id="73" name="Freeform 73"/>
          <p:cNvSpPr/>
          <p:nvPr/>
        </p:nvSpPr>
        <p:spPr>
          <a:xfrm>
            <a:off x="220204" y="4566539"/>
            <a:ext cx="3713362" cy="1526239"/>
          </a:xfrm>
          <a:custGeom>
            <a:avLst/>
            <a:gdLst/>
            <a:ahLst/>
            <a:cxnLst/>
            <a:rect l="l" t="t" r="r" b="b"/>
            <a:pathLst>
              <a:path w="3713362" h="1526239">
                <a:moveTo>
                  <a:pt x="0" y="0"/>
                </a:moveTo>
                <a:lnTo>
                  <a:pt x="3713362" y="0"/>
                </a:lnTo>
                <a:lnTo>
                  <a:pt x="3713362" y="1526239"/>
                </a:lnTo>
                <a:lnTo>
                  <a:pt x="0" y="1526239"/>
                </a:lnTo>
                <a:lnTo>
                  <a:pt x="0" y="0"/>
                </a:lnTo>
                <a:close/>
              </a:path>
            </a:pathLst>
          </a:custGeom>
          <a:blipFill>
            <a:blip r:embed="rId32"/>
            <a:stretch>
              <a:fillRect l="-692" r="-692" b="-2162"/>
            </a:stretch>
          </a:blipFill>
        </p:spPr>
        <p:txBody>
          <a:bodyPr/>
          <a:lstStyle/>
          <a:p>
            <a:endParaRPr lang="vi-VN"/>
          </a:p>
        </p:txBody>
      </p:sp>
      <p:sp>
        <p:nvSpPr>
          <p:cNvPr id="74" name="AutoShape 74"/>
          <p:cNvSpPr/>
          <p:nvPr/>
        </p:nvSpPr>
        <p:spPr>
          <a:xfrm>
            <a:off x="6091035" y="8303626"/>
            <a:ext cx="637412" cy="0"/>
          </a:xfrm>
          <a:prstGeom prst="line">
            <a:avLst/>
          </a:prstGeom>
          <a:ln w="9525" cap="flat">
            <a:solidFill>
              <a:srgbClr val="2885E7">
                <a:alpha val="66667"/>
              </a:srgbClr>
            </a:solidFill>
            <a:prstDash val="sysDash"/>
            <a:headEnd type="none" w="sm" len="sm"/>
            <a:tailEnd type="none" w="sm" len="sm"/>
          </a:ln>
        </p:spPr>
        <p:txBody>
          <a:bodyPr/>
          <a:lstStyle/>
          <a:p>
            <a:endParaRPr lang="vi-VN"/>
          </a:p>
        </p:txBody>
      </p:sp>
      <p:sp>
        <p:nvSpPr>
          <p:cNvPr id="75" name="AutoShape 75"/>
          <p:cNvSpPr/>
          <p:nvPr/>
        </p:nvSpPr>
        <p:spPr>
          <a:xfrm>
            <a:off x="5928494" y="7981271"/>
            <a:ext cx="162541" cy="295228"/>
          </a:xfrm>
          <a:prstGeom prst="line">
            <a:avLst/>
          </a:prstGeom>
          <a:ln w="9525" cap="flat">
            <a:solidFill>
              <a:srgbClr val="2885E7">
                <a:alpha val="66667"/>
              </a:srgbClr>
            </a:solidFill>
            <a:prstDash val="sysDash"/>
            <a:headEnd type="none" w="sm" len="sm"/>
            <a:tailEnd type="none" w="sm" len="sm"/>
          </a:ln>
        </p:spPr>
        <p:txBody>
          <a:bodyPr/>
          <a:lstStyle/>
          <a:p>
            <a:endParaRPr lang="vi-VN"/>
          </a:p>
        </p:txBody>
      </p:sp>
      <p:sp>
        <p:nvSpPr>
          <p:cNvPr id="76" name="AutoShape 76"/>
          <p:cNvSpPr/>
          <p:nvPr/>
        </p:nvSpPr>
        <p:spPr>
          <a:xfrm>
            <a:off x="3914516" y="7971713"/>
            <a:ext cx="2009038" cy="0"/>
          </a:xfrm>
          <a:prstGeom prst="line">
            <a:avLst/>
          </a:prstGeom>
          <a:ln w="9525" cap="flat">
            <a:solidFill>
              <a:srgbClr val="2885E7">
                <a:alpha val="66667"/>
              </a:srgbClr>
            </a:solidFill>
            <a:prstDash val="sysDash"/>
            <a:headEnd type="diamond" w="lg" len="lg"/>
            <a:tailEnd type="none" w="sm" len="sm"/>
          </a:ln>
        </p:spPr>
        <p:txBody>
          <a:bodyPr/>
          <a:lstStyle/>
          <a:p>
            <a:endParaRPr lang="vi-VN"/>
          </a:p>
        </p:txBody>
      </p:sp>
      <p:sp>
        <p:nvSpPr>
          <p:cNvPr id="77" name="AutoShape 77"/>
          <p:cNvSpPr/>
          <p:nvPr/>
        </p:nvSpPr>
        <p:spPr>
          <a:xfrm>
            <a:off x="5420351" y="6664973"/>
            <a:ext cx="524435" cy="317516"/>
          </a:xfrm>
          <a:prstGeom prst="line">
            <a:avLst/>
          </a:prstGeom>
          <a:ln w="9525" cap="flat">
            <a:solidFill>
              <a:srgbClr val="2885E7">
                <a:alpha val="66667"/>
              </a:srgbClr>
            </a:solidFill>
            <a:prstDash val="sysDash"/>
            <a:headEnd type="none" w="sm" len="sm"/>
            <a:tailEnd type="none" w="sm" len="sm"/>
          </a:ln>
        </p:spPr>
        <p:txBody>
          <a:bodyPr/>
          <a:lstStyle/>
          <a:p>
            <a:endParaRPr lang="vi-VN"/>
          </a:p>
        </p:txBody>
      </p:sp>
      <p:sp>
        <p:nvSpPr>
          <p:cNvPr id="78" name="AutoShape 78"/>
          <p:cNvSpPr/>
          <p:nvPr/>
        </p:nvSpPr>
        <p:spPr>
          <a:xfrm>
            <a:off x="3953298" y="6660811"/>
            <a:ext cx="1467053" cy="0"/>
          </a:xfrm>
          <a:prstGeom prst="line">
            <a:avLst/>
          </a:prstGeom>
          <a:ln w="9525" cap="flat">
            <a:solidFill>
              <a:srgbClr val="2885E7">
                <a:alpha val="66667"/>
              </a:srgbClr>
            </a:solidFill>
            <a:prstDash val="sysDash"/>
            <a:headEnd type="diamond" w="lg" len="lg"/>
            <a:tailEnd type="none" w="sm" len="sm"/>
          </a:ln>
        </p:spPr>
        <p:txBody>
          <a:bodyPr/>
          <a:lstStyle/>
          <a:p>
            <a:endParaRPr lang="vi-VN"/>
          </a:p>
        </p:txBody>
      </p:sp>
      <p:sp>
        <p:nvSpPr>
          <p:cNvPr id="79" name="AutoShape 79"/>
          <p:cNvSpPr/>
          <p:nvPr/>
        </p:nvSpPr>
        <p:spPr>
          <a:xfrm>
            <a:off x="3829473" y="5228938"/>
            <a:ext cx="2541967" cy="0"/>
          </a:xfrm>
          <a:prstGeom prst="line">
            <a:avLst/>
          </a:prstGeom>
          <a:ln w="9525" cap="flat">
            <a:solidFill>
              <a:srgbClr val="2885E7">
                <a:alpha val="66667"/>
              </a:srgbClr>
            </a:solidFill>
            <a:prstDash val="sysDash"/>
            <a:headEnd type="diamond" w="lg" len="lg"/>
            <a:tailEnd type="none" w="sm" len="sm"/>
          </a:ln>
        </p:spPr>
        <p:txBody>
          <a:bodyPr/>
          <a:lstStyle/>
          <a:p>
            <a:endParaRPr lang="vi-VN"/>
          </a:p>
        </p:txBody>
      </p:sp>
      <p:sp>
        <p:nvSpPr>
          <p:cNvPr id="80" name="TextBox 80"/>
          <p:cNvSpPr txBox="1"/>
          <p:nvPr/>
        </p:nvSpPr>
        <p:spPr>
          <a:xfrm>
            <a:off x="14745133" y="8771984"/>
            <a:ext cx="2912120" cy="388327"/>
          </a:xfrm>
          <a:prstGeom prst="rect">
            <a:avLst/>
          </a:prstGeom>
        </p:spPr>
        <p:txBody>
          <a:bodyPr lIns="0" tIns="0" rIns="0" bIns="0" rtlCol="0" anchor="t">
            <a:spAutoFit/>
          </a:bodyPr>
          <a:lstStyle/>
          <a:p>
            <a:pPr algn="l">
              <a:lnSpc>
                <a:spcPts val="3138"/>
              </a:lnSpc>
            </a:pPr>
            <a:r>
              <a:rPr lang="en-US" sz="2241" b="1">
                <a:solidFill>
                  <a:srgbClr val="104EA4"/>
                </a:solidFill>
                <a:latin typeface="Noto Sans Bold"/>
                <a:ea typeface="Noto Sans Bold"/>
                <a:cs typeface="Noto Sans Bold"/>
                <a:sym typeface="Noto Sans Bold"/>
              </a:rPr>
              <a:t>Đính kèm chứng từ</a:t>
            </a:r>
          </a:p>
        </p:txBody>
      </p:sp>
      <p:sp>
        <p:nvSpPr>
          <p:cNvPr id="81" name="TextBox 81"/>
          <p:cNvSpPr txBox="1"/>
          <p:nvPr/>
        </p:nvSpPr>
        <p:spPr>
          <a:xfrm>
            <a:off x="15574037" y="9162958"/>
            <a:ext cx="3174360" cy="345822"/>
          </a:xfrm>
          <a:prstGeom prst="rect">
            <a:avLst/>
          </a:prstGeom>
        </p:spPr>
        <p:txBody>
          <a:bodyPr lIns="0" tIns="0" rIns="0" bIns="0" rtlCol="0" anchor="t">
            <a:spAutoFit/>
          </a:bodyPr>
          <a:lstStyle/>
          <a:p>
            <a:pPr algn="l">
              <a:lnSpc>
                <a:spcPts val="2824"/>
              </a:lnSpc>
            </a:pPr>
            <a:r>
              <a:rPr lang="en-US" sz="2017">
                <a:solidFill>
                  <a:srgbClr val="DB353B"/>
                </a:solidFill>
                <a:latin typeface="Noto Sans"/>
                <a:ea typeface="Noto Sans"/>
                <a:cs typeface="Noto Sans"/>
                <a:sym typeface="Noto Sans"/>
              </a:rPr>
              <a:t>15 chứng từ/ lần</a:t>
            </a:r>
          </a:p>
        </p:txBody>
      </p:sp>
      <p:sp>
        <p:nvSpPr>
          <p:cNvPr id="82" name="TextBox 82"/>
          <p:cNvSpPr txBox="1"/>
          <p:nvPr/>
        </p:nvSpPr>
        <p:spPr>
          <a:xfrm>
            <a:off x="563136" y="3681457"/>
            <a:ext cx="2624357" cy="385694"/>
          </a:xfrm>
          <a:prstGeom prst="rect">
            <a:avLst/>
          </a:prstGeom>
        </p:spPr>
        <p:txBody>
          <a:bodyPr lIns="0" tIns="0" rIns="0" bIns="0" rtlCol="0" anchor="t">
            <a:spAutoFit/>
          </a:bodyPr>
          <a:lstStyle/>
          <a:p>
            <a:pPr algn="r">
              <a:lnSpc>
                <a:spcPts val="3138"/>
              </a:lnSpc>
            </a:pPr>
            <a:r>
              <a:rPr lang="en-US" sz="2241" b="1">
                <a:solidFill>
                  <a:srgbClr val="104EA4"/>
                </a:solidFill>
                <a:latin typeface="Noto Sans Bold"/>
                <a:ea typeface="Noto Sans Bold"/>
                <a:cs typeface="Noto Sans Bold"/>
                <a:sym typeface="Noto Sans Bold"/>
              </a:rPr>
              <a:t>Import hồ sơ C/O</a:t>
            </a:r>
          </a:p>
        </p:txBody>
      </p:sp>
      <p:sp>
        <p:nvSpPr>
          <p:cNvPr id="83" name="TextBox 83"/>
          <p:cNvSpPr txBox="1"/>
          <p:nvPr/>
        </p:nvSpPr>
        <p:spPr>
          <a:xfrm>
            <a:off x="584206" y="4044924"/>
            <a:ext cx="1324458" cy="348684"/>
          </a:xfrm>
          <a:prstGeom prst="rect">
            <a:avLst/>
          </a:prstGeom>
        </p:spPr>
        <p:txBody>
          <a:bodyPr lIns="0" tIns="0" rIns="0" bIns="0" rtlCol="0" anchor="t">
            <a:spAutoFit/>
          </a:bodyPr>
          <a:lstStyle/>
          <a:p>
            <a:pPr algn="r">
              <a:lnSpc>
                <a:spcPts val="2824"/>
              </a:lnSpc>
            </a:pPr>
            <a:r>
              <a:rPr lang="en-US" sz="2017">
                <a:solidFill>
                  <a:srgbClr val="DB353B"/>
                </a:solidFill>
                <a:latin typeface="Noto Sans"/>
                <a:ea typeface="Noto Sans"/>
                <a:cs typeface="Noto Sans"/>
                <a:sym typeface="Noto Sans"/>
              </a:rPr>
              <a:t>20 bộ/ lần</a:t>
            </a:r>
          </a:p>
        </p:txBody>
      </p:sp>
      <p:sp>
        <p:nvSpPr>
          <p:cNvPr id="84" name="TextBox 84"/>
          <p:cNvSpPr txBox="1"/>
          <p:nvPr/>
        </p:nvSpPr>
        <p:spPr>
          <a:xfrm>
            <a:off x="721457" y="4863562"/>
            <a:ext cx="2881986" cy="615910"/>
          </a:xfrm>
          <a:prstGeom prst="rect">
            <a:avLst/>
          </a:prstGeom>
        </p:spPr>
        <p:txBody>
          <a:bodyPr lIns="0" tIns="0" rIns="0" bIns="0" rtlCol="0" anchor="t">
            <a:spAutoFit/>
          </a:bodyPr>
          <a:lstStyle/>
          <a:p>
            <a:pPr algn="just">
              <a:lnSpc>
                <a:spcPts val="2474"/>
              </a:lnSpc>
            </a:pPr>
            <a:r>
              <a:rPr lang="en-US" sz="2061" b="1">
                <a:solidFill>
                  <a:srgbClr val="104EA4"/>
                </a:solidFill>
                <a:latin typeface="Noto Sans Bold"/>
                <a:ea typeface="Noto Sans Bold"/>
                <a:cs typeface="Noto Sans Bold"/>
                <a:sym typeface="Noto Sans Bold"/>
              </a:rPr>
              <a:t>Import </a:t>
            </a:r>
          </a:p>
          <a:p>
            <a:pPr algn="just">
              <a:lnSpc>
                <a:spcPts val="2474"/>
              </a:lnSpc>
            </a:pPr>
            <a:r>
              <a:rPr lang="en-US" sz="2061" b="1">
                <a:solidFill>
                  <a:srgbClr val="104EA4"/>
                </a:solidFill>
                <a:latin typeface="Noto Sans Bold"/>
                <a:ea typeface="Noto Sans Bold"/>
                <a:cs typeface="Noto Sans Bold"/>
                <a:sym typeface="Noto Sans Bold"/>
              </a:rPr>
              <a:t>danh sách hàng hóa</a:t>
            </a:r>
          </a:p>
        </p:txBody>
      </p:sp>
      <p:sp>
        <p:nvSpPr>
          <p:cNvPr id="85" name="TextBox 85"/>
          <p:cNvSpPr txBox="1"/>
          <p:nvPr/>
        </p:nvSpPr>
        <p:spPr>
          <a:xfrm>
            <a:off x="563136" y="5449594"/>
            <a:ext cx="1891847" cy="339113"/>
          </a:xfrm>
          <a:prstGeom prst="rect">
            <a:avLst/>
          </a:prstGeom>
        </p:spPr>
        <p:txBody>
          <a:bodyPr lIns="0" tIns="0" rIns="0" bIns="0" rtlCol="0" anchor="t">
            <a:spAutoFit/>
          </a:bodyPr>
          <a:lstStyle/>
          <a:p>
            <a:pPr algn="r">
              <a:lnSpc>
                <a:spcPts val="2734"/>
              </a:lnSpc>
            </a:pPr>
            <a:r>
              <a:rPr lang="en-US" sz="1953">
                <a:solidFill>
                  <a:srgbClr val="DB353B"/>
                </a:solidFill>
                <a:latin typeface="Noto Sans"/>
                <a:ea typeface="Noto Sans"/>
                <a:cs typeface="Noto Sans"/>
                <a:sym typeface="Noto Sans"/>
              </a:rPr>
              <a:t>1000 dòng/ lần</a:t>
            </a:r>
          </a:p>
        </p:txBody>
      </p:sp>
      <p:sp>
        <p:nvSpPr>
          <p:cNvPr id="86" name="TextBox 86"/>
          <p:cNvSpPr txBox="1"/>
          <p:nvPr/>
        </p:nvSpPr>
        <p:spPr>
          <a:xfrm>
            <a:off x="699539" y="2947383"/>
            <a:ext cx="1307082" cy="343291"/>
          </a:xfrm>
          <a:prstGeom prst="rect">
            <a:avLst/>
          </a:prstGeom>
        </p:spPr>
        <p:txBody>
          <a:bodyPr lIns="0" tIns="0" rIns="0" bIns="0" rtlCol="0" anchor="t">
            <a:spAutoFit/>
          </a:bodyPr>
          <a:lstStyle/>
          <a:p>
            <a:pPr algn="just">
              <a:lnSpc>
                <a:spcPts val="2824"/>
              </a:lnSpc>
            </a:pPr>
            <a:r>
              <a:rPr lang="en-US" sz="2017">
                <a:solidFill>
                  <a:srgbClr val="DB353B"/>
                </a:solidFill>
                <a:latin typeface="Noto Sans"/>
                <a:ea typeface="Noto Sans"/>
                <a:cs typeface="Noto Sans"/>
                <a:sym typeface="Noto Sans"/>
              </a:rPr>
              <a:t>20 bộ/ lần</a:t>
            </a:r>
          </a:p>
        </p:txBody>
      </p:sp>
      <p:sp>
        <p:nvSpPr>
          <p:cNvPr id="87" name="TextBox 87"/>
          <p:cNvSpPr txBox="1"/>
          <p:nvPr/>
        </p:nvSpPr>
        <p:spPr>
          <a:xfrm>
            <a:off x="653557" y="2576540"/>
            <a:ext cx="2228376" cy="388327"/>
          </a:xfrm>
          <a:prstGeom prst="rect">
            <a:avLst/>
          </a:prstGeom>
        </p:spPr>
        <p:txBody>
          <a:bodyPr lIns="0" tIns="0" rIns="0" bIns="0" rtlCol="0" anchor="t">
            <a:spAutoFit/>
          </a:bodyPr>
          <a:lstStyle/>
          <a:p>
            <a:pPr algn="r">
              <a:lnSpc>
                <a:spcPts val="3138"/>
              </a:lnSpc>
            </a:pPr>
            <a:r>
              <a:rPr lang="en-US" sz="2241" b="1">
                <a:solidFill>
                  <a:srgbClr val="104EA4"/>
                </a:solidFill>
                <a:latin typeface="Noto Sans Bold"/>
                <a:ea typeface="Noto Sans Bold"/>
                <a:cs typeface="Noto Sans Bold"/>
                <a:sym typeface="Noto Sans Bold"/>
              </a:rPr>
              <a:t>Copy hồ sơ C/O</a:t>
            </a:r>
          </a:p>
        </p:txBody>
      </p:sp>
      <p:sp>
        <p:nvSpPr>
          <p:cNvPr id="88" name="TextBox 88"/>
          <p:cNvSpPr txBox="1"/>
          <p:nvPr/>
        </p:nvSpPr>
        <p:spPr>
          <a:xfrm>
            <a:off x="694100" y="8771984"/>
            <a:ext cx="2028318" cy="388327"/>
          </a:xfrm>
          <a:prstGeom prst="rect">
            <a:avLst/>
          </a:prstGeom>
        </p:spPr>
        <p:txBody>
          <a:bodyPr lIns="0" tIns="0" rIns="0" bIns="0" rtlCol="0" anchor="t">
            <a:spAutoFit/>
          </a:bodyPr>
          <a:lstStyle/>
          <a:p>
            <a:pPr algn="l">
              <a:lnSpc>
                <a:spcPts val="3138"/>
              </a:lnSpc>
            </a:pPr>
            <a:r>
              <a:rPr lang="en-US" sz="2241" b="1">
                <a:solidFill>
                  <a:srgbClr val="104EA4"/>
                </a:solidFill>
                <a:latin typeface="Noto Sans Bold"/>
                <a:ea typeface="Noto Sans Bold"/>
                <a:cs typeface="Noto Sans Bold"/>
                <a:sym typeface="Noto Sans Bold"/>
              </a:rPr>
              <a:t>Ký hồ sơ C/O</a:t>
            </a:r>
          </a:p>
        </p:txBody>
      </p:sp>
      <p:sp>
        <p:nvSpPr>
          <p:cNvPr id="89" name="TextBox 89"/>
          <p:cNvSpPr txBox="1"/>
          <p:nvPr/>
        </p:nvSpPr>
        <p:spPr>
          <a:xfrm>
            <a:off x="620208" y="9159647"/>
            <a:ext cx="1324458" cy="348684"/>
          </a:xfrm>
          <a:prstGeom prst="rect">
            <a:avLst/>
          </a:prstGeom>
        </p:spPr>
        <p:txBody>
          <a:bodyPr lIns="0" tIns="0" rIns="0" bIns="0" rtlCol="0" anchor="t">
            <a:spAutoFit/>
          </a:bodyPr>
          <a:lstStyle/>
          <a:p>
            <a:pPr algn="r">
              <a:lnSpc>
                <a:spcPts val="2824"/>
              </a:lnSpc>
            </a:pPr>
            <a:r>
              <a:rPr lang="en-US" sz="2017">
                <a:solidFill>
                  <a:srgbClr val="DB353B"/>
                </a:solidFill>
                <a:latin typeface="Noto Sans"/>
                <a:ea typeface="Noto Sans"/>
                <a:cs typeface="Noto Sans"/>
                <a:sym typeface="Noto Sans"/>
              </a:rPr>
              <a:t>20 bộ/ lần</a:t>
            </a:r>
          </a:p>
        </p:txBody>
      </p:sp>
      <p:sp>
        <p:nvSpPr>
          <p:cNvPr id="90" name="TextBox 90"/>
          <p:cNvSpPr txBox="1"/>
          <p:nvPr/>
        </p:nvSpPr>
        <p:spPr>
          <a:xfrm>
            <a:off x="14616182" y="6172868"/>
            <a:ext cx="2883410" cy="717852"/>
          </a:xfrm>
          <a:prstGeom prst="rect">
            <a:avLst/>
          </a:prstGeom>
        </p:spPr>
        <p:txBody>
          <a:bodyPr lIns="0" tIns="0" rIns="0" bIns="0" rtlCol="0" anchor="t">
            <a:spAutoFit/>
          </a:bodyPr>
          <a:lstStyle/>
          <a:p>
            <a:pPr algn="r">
              <a:lnSpc>
                <a:spcPts val="2914"/>
              </a:lnSpc>
            </a:pPr>
            <a:r>
              <a:rPr lang="en-US" sz="2241" b="1">
                <a:solidFill>
                  <a:srgbClr val="104EA4"/>
                </a:solidFill>
                <a:latin typeface="Noto Sans Bold"/>
                <a:ea typeface="Noto Sans Bold"/>
                <a:cs typeface="Noto Sans Bold"/>
                <a:sym typeface="Noto Sans Bold"/>
              </a:rPr>
              <a:t>Trừ lùi</a:t>
            </a:r>
          </a:p>
          <a:p>
            <a:pPr algn="r">
              <a:lnSpc>
                <a:spcPts val="2914"/>
              </a:lnSpc>
            </a:pPr>
            <a:r>
              <a:rPr lang="en-US" sz="2241" b="1">
                <a:solidFill>
                  <a:srgbClr val="104EA4"/>
                </a:solidFill>
                <a:latin typeface="Noto Sans Bold"/>
                <a:ea typeface="Noto Sans Bold"/>
                <a:cs typeface="Noto Sans Bold"/>
                <a:sym typeface="Noto Sans Bold"/>
              </a:rPr>
              <a:t>Nguyên phụ liệu</a:t>
            </a:r>
          </a:p>
        </p:txBody>
      </p:sp>
      <p:grpSp>
        <p:nvGrpSpPr>
          <p:cNvPr id="91" name="Group 91"/>
          <p:cNvGrpSpPr/>
          <p:nvPr/>
        </p:nvGrpSpPr>
        <p:grpSpPr>
          <a:xfrm>
            <a:off x="8097100" y="2983044"/>
            <a:ext cx="118765" cy="118765"/>
            <a:chOff x="0" y="0"/>
            <a:chExt cx="812800" cy="812800"/>
          </a:xfrm>
        </p:grpSpPr>
        <p:sp>
          <p:nvSpPr>
            <p:cNvPr id="92" name="Freeform 9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93" name="TextBox 93"/>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94" name="Group 94"/>
          <p:cNvGrpSpPr/>
          <p:nvPr/>
        </p:nvGrpSpPr>
        <p:grpSpPr>
          <a:xfrm>
            <a:off x="6573795" y="3927273"/>
            <a:ext cx="118765" cy="118765"/>
            <a:chOff x="0" y="0"/>
            <a:chExt cx="812800" cy="812800"/>
          </a:xfrm>
        </p:grpSpPr>
        <p:sp>
          <p:nvSpPr>
            <p:cNvPr id="95" name="Freeform 9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96" name="TextBox 96"/>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97" name="Group 97"/>
          <p:cNvGrpSpPr/>
          <p:nvPr/>
        </p:nvGrpSpPr>
        <p:grpSpPr>
          <a:xfrm>
            <a:off x="5876670" y="5150699"/>
            <a:ext cx="118765" cy="118765"/>
            <a:chOff x="0" y="0"/>
            <a:chExt cx="812800" cy="812800"/>
          </a:xfrm>
        </p:grpSpPr>
        <p:sp>
          <p:nvSpPr>
            <p:cNvPr id="98" name="Freeform 9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99" name="TextBox 99"/>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00" name="Group 100"/>
          <p:cNvGrpSpPr/>
          <p:nvPr/>
        </p:nvGrpSpPr>
        <p:grpSpPr>
          <a:xfrm>
            <a:off x="5887923" y="6895326"/>
            <a:ext cx="118765" cy="118765"/>
            <a:chOff x="0" y="0"/>
            <a:chExt cx="812800" cy="812800"/>
          </a:xfrm>
        </p:grpSpPr>
        <p:sp>
          <p:nvSpPr>
            <p:cNvPr id="101" name="Freeform 10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02" name="TextBox 102"/>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03" name="Group 103"/>
          <p:cNvGrpSpPr/>
          <p:nvPr/>
        </p:nvGrpSpPr>
        <p:grpSpPr>
          <a:xfrm>
            <a:off x="6621645" y="8238293"/>
            <a:ext cx="118765" cy="118765"/>
            <a:chOff x="0" y="0"/>
            <a:chExt cx="812800" cy="812800"/>
          </a:xfrm>
        </p:grpSpPr>
        <p:sp>
          <p:nvSpPr>
            <p:cNvPr id="104" name="Freeform 10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05" name="TextBox 105"/>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06" name="Group 106"/>
          <p:cNvGrpSpPr/>
          <p:nvPr/>
        </p:nvGrpSpPr>
        <p:grpSpPr>
          <a:xfrm>
            <a:off x="8206135" y="9114367"/>
            <a:ext cx="118765" cy="118765"/>
            <a:chOff x="0" y="0"/>
            <a:chExt cx="812800" cy="812800"/>
          </a:xfrm>
        </p:grpSpPr>
        <p:sp>
          <p:nvSpPr>
            <p:cNvPr id="107" name="Freeform 10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08" name="TextBox 108"/>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09" name="Group 109"/>
          <p:cNvGrpSpPr/>
          <p:nvPr/>
        </p:nvGrpSpPr>
        <p:grpSpPr>
          <a:xfrm>
            <a:off x="11228002" y="8238293"/>
            <a:ext cx="118765" cy="118765"/>
            <a:chOff x="0" y="0"/>
            <a:chExt cx="812800" cy="812800"/>
          </a:xfrm>
        </p:grpSpPr>
        <p:sp>
          <p:nvSpPr>
            <p:cNvPr id="110" name="Freeform 1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11" name="TextBox 111"/>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12" name="Group 112"/>
          <p:cNvGrpSpPr/>
          <p:nvPr/>
        </p:nvGrpSpPr>
        <p:grpSpPr>
          <a:xfrm>
            <a:off x="12015729" y="6895326"/>
            <a:ext cx="118765" cy="118765"/>
            <a:chOff x="0" y="0"/>
            <a:chExt cx="812800" cy="812800"/>
          </a:xfrm>
        </p:grpSpPr>
        <p:sp>
          <p:nvSpPr>
            <p:cNvPr id="113" name="Freeform 1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14" name="TextBox 114"/>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15" name="Group 115"/>
          <p:cNvGrpSpPr/>
          <p:nvPr/>
        </p:nvGrpSpPr>
        <p:grpSpPr>
          <a:xfrm>
            <a:off x="12041737" y="5178912"/>
            <a:ext cx="118765" cy="118765"/>
            <a:chOff x="0" y="0"/>
            <a:chExt cx="812800" cy="812800"/>
          </a:xfrm>
        </p:grpSpPr>
        <p:sp>
          <p:nvSpPr>
            <p:cNvPr id="116" name="Freeform 1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17" name="TextBox 117"/>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18" name="Group 118"/>
          <p:cNvGrpSpPr/>
          <p:nvPr/>
        </p:nvGrpSpPr>
        <p:grpSpPr>
          <a:xfrm>
            <a:off x="11270910" y="3839808"/>
            <a:ext cx="118765" cy="118765"/>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20" name="TextBox 120"/>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21" name="Group 121"/>
          <p:cNvGrpSpPr/>
          <p:nvPr/>
        </p:nvGrpSpPr>
        <p:grpSpPr>
          <a:xfrm>
            <a:off x="9890466" y="3004670"/>
            <a:ext cx="118765" cy="118765"/>
            <a:chOff x="0" y="0"/>
            <a:chExt cx="812800" cy="812800"/>
          </a:xfrm>
        </p:grpSpPr>
        <p:sp>
          <p:nvSpPr>
            <p:cNvPr id="122" name="Freeform 1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23" name="TextBox 123"/>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grpSp>
        <p:nvGrpSpPr>
          <p:cNvPr id="124" name="Group 124"/>
          <p:cNvGrpSpPr/>
          <p:nvPr/>
        </p:nvGrpSpPr>
        <p:grpSpPr>
          <a:xfrm>
            <a:off x="9695655" y="9114367"/>
            <a:ext cx="118765" cy="118765"/>
            <a:chOff x="0" y="0"/>
            <a:chExt cx="812800" cy="812800"/>
          </a:xfrm>
        </p:grpSpPr>
        <p:sp>
          <p:nvSpPr>
            <p:cNvPr id="125" name="Freeform 1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85E7"/>
            </a:solidFill>
          </p:spPr>
          <p:txBody>
            <a:bodyPr/>
            <a:lstStyle/>
            <a:p>
              <a:endParaRPr lang="vi-VN"/>
            </a:p>
          </p:txBody>
        </p:sp>
        <p:sp>
          <p:nvSpPr>
            <p:cNvPr id="126" name="TextBox 126"/>
            <p:cNvSpPr txBox="1"/>
            <p:nvPr/>
          </p:nvSpPr>
          <p:spPr>
            <a:xfrm>
              <a:off x="76200" y="47625"/>
              <a:ext cx="660400" cy="688975"/>
            </a:xfrm>
            <a:prstGeom prst="rect">
              <a:avLst/>
            </a:prstGeom>
          </p:spPr>
          <p:txBody>
            <a:bodyPr lIns="50800" tIns="50800" rIns="50800" bIns="50800" rtlCol="0" anchor="ctr"/>
            <a:lstStyle/>
            <a:p>
              <a:pPr algn="ctr">
                <a:lnSpc>
                  <a:spcPts val="1824"/>
                </a:lnSpc>
              </a:pPr>
              <a:endParaRPr/>
            </a:p>
          </p:txBody>
        </p:sp>
      </p:grpSp>
      <p:sp>
        <p:nvSpPr>
          <p:cNvPr id="127" name="TextBox 127"/>
          <p:cNvSpPr txBox="1"/>
          <p:nvPr/>
        </p:nvSpPr>
        <p:spPr>
          <a:xfrm>
            <a:off x="14638880" y="4896250"/>
            <a:ext cx="2883410" cy="717852"/>
          </a:xfrm>
          <a:prstGeom prst="rect">
            <a:avLst/>
          </a:prstGeom>
        </p:spPr>
        <p:txBody>
          <a:bodyPr lIns="0" tIns="0" rIns="0" bIns="0" rtlCol="0" anchor="t">
            <a:spAutoFit/>
          </a:bodyPr>
          <a:lstStyle/>
          <a:p>
            <a:pPr algn="r">
              <a:lnSpc>
                <a:spcPts val="2914"/>
              </a:lnSpc>
            </a:pPr>
            <a:r>
              <a:rPr lang="en-US" sz="2241" b="1">
                <a:solidFill>
                  <a:srgbClr val="104EA4"/>
                </a:solidFill>
                <a:latin typeface="Noto Sans Bold"/>
                <a:ea typeface="Noto Sans Bold"/>
                <a:cs typeface="Noto Sans Bold"/>
                <a:sym typeface="Noto Sans Bold"/>
              </a:rPr>
              <a:t>Tra cứu</a:t>
            </a:r>
          </a:p>
          <a:p>
            <a:pPr algn="r">
              <a:lnSpc>
                <a:spcPts val="2914"/>
              </a:lnSpc>
            </a:pPr>
            <a:r>
              <a:rPr lang="en-US" sz="2241" b="1">
                <a:solidFill>
                  <a:srgbClr val="104EA4"/>
                </a:solidFill>
                <a:latin typeface="Noto Sans Bold"/>
                <a:ea typeface="Noto Sans Bold"/>
                <a:cs typeface="Noto Sans Bold"/>
                <a:sym typeface="Noto Sans Bold"/>
              </a:rPr>
              <a:t>Tiêu chí xuất xứ</a:t>
            </a:r>
          </a:p>
        </p:txBody>
      </p:sp>
      <p:sp>
        <p:nvSpPr>
          <p:cNvPr id="128" name="TextBox 128"/>
          <p:cNvSpPr txBox="1"/>
          <p:nvPr/>
        </p:nvSpPr>
        <p:spPr>
          <a:xfrm>
            <a:off x="14696030" y="3637337"/>
            <a:ext cx="2883410" cy="717852"/>
          </a:xfrm>
          <a:prstGeom prst="rect">
            <a:avLst/>
          </a:prstGeom>
        </p:spPr>
        <p:txBody>
          <a:bodyPr lIns="0" tIns="0" rIns="0" bIns="0" rtlCol="0" anchor="t">
            <a:spAutoFit/>
          </a:bodyPr>
          <a:lstStyle/>
          <a:p>
            <a:pPr algn="r">
              <a:lnSpc>
                <a:spcPts val="2914"/>
              </a:lnSpc>
            </a:pPr>
            <a:r>
              <a:rPr lang="en-US" sz="2241" b="1">
                <a:solidFill>
                  <a:srgbClr val="104EA4"/>
                </a:solidFill>
                <a:latin typeface="Noto Sans Bold"/>
                <a:ea typeface="Noto Sans Bold"/>
                <a:cs typeface="Noto Sans Bold"/>
                <a:sym typeface="Noto Sans Bold"/>
              </a:rPr>
              <a:t>Tra cứu &amp; </a:t>
            </a:r>
          </a:p>
          <a:p>
            <a:pPr algn="r">
              <a:lnSpc>
                <a:spcPts val="2914"/>
              </a:lnSpc>
            </a:pPr>
            <a:r>
              <a:rPr lang="en-US" sz="2241" b="1">
                <a:solidFill>
                  <a:srgbClr val="104EA4"/>
                </a:solidFill>
                <a:latin typeface="Noto Sans Bold"/>
                <a:ea typeface="Noto Sans Bold"/>
                <a:cs typeface="Noto Sans Bold"/>
                <a:sym typeface="Noto Sans Bold"/>
              </a:rPr>
              <a:t>Thống kê C/O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1666426" y="9609765"/>
            <a:ext cx="15031348" cy="488315"/>
          </a:xfrm>
          <a:prstGeom prst="rect">
            <a:avLst/>
          </a:prstGeom>
        </p:spPr>
        <p:txBody>
          <a:bodyPr lIns="0" tIns="0" rIns="0" bIns="0" rtlCol="0" anchor="t">
            <a:spAutoFit/>
          </a:bodyPr>
          <a:lstStyle/>
          <a:p>
            <a:pPr algn="ctr">
              <a:lnSpc>
                <a:spcPts val="4059"/>
              </a:lnSpc>
              <a:spcBef>
                <a:spcPct val="0"/>
              </a:spcBef>
            </a:pPr>
            <a:r>
              <a:rPr lang="en-US" sz="2899" dirty="0" err="1">
                <a:solidFill>
                  <a:srgbClr val="000000"/>
                </a:solidFill>
                <a:latin typeface="Montserrat 2"/>
                <a:ea typeface="Montserrat 2"/>
                <a:cs typeface="Montserrat 2"/>
                <a:sym typeface="Montserrat 2"/>
              </a:rPr>
              <a:t>Giao</a:t>
            </a:r>
            <a:r>
              <a:rPr lang="en-US" sz="2899" dirty="0">
                <a:solidFill>
                  <a:srgbClr val="000000"/>
                </a:solidFill>
                <a:latin typeface="Montserrat 2"/>
                <a:ea typeface="Montserrat 2"/>
                <a:cs typeface="Montserrat 2"/>
                <a:sym typeface="Montserrat 2"/>
              </a:rPr>
              <a:t> </a:t>
            </a:r>
            <a:r>
              <a:rPr lang="en-US" sz="2899" dirty="0" err="1">
                <a:solidFill>
                  <a:srgbClr val="000000"/>
                </a:solidFill>
                <a:latin typeface="Montserrat 2"/>
                <a:ea typeface="Montserrat 2"/>
                <a:cs typeface="Montserrat 2"/>
                <a:sym typeface="Montserrat 2"/>
              </a:rPr>
              <a:t>diện</a:t>
            </a:r>
            <a:r>
              <a:rPr lang="en-US" sz="2899" dirty="0">
                <a:solidFill>
                  <a:srgbClr val="000000"/>
                </a:solidFill>
                <a:latin typeface="Montserrat 2"/>
                <a:ea typeface="Montserrat 2"/>
                <a:cs typeface="Montserrat 2"/>
                <a:sym typeface="Montserrat 2"/>
              </a:rPr>
              <a:t> </a:t>
            </a:r>
            <a:r>
              <a:rPr lang="en-US" sz="2899" dirty="0" err="1">
                <a:solidFill>
                  <a:srgbClr val="000000"/>
                </a:solidFill>
                <a:latin typeface="Montserrat 2"/>
                <a:ea typeface="Montserrat 2"/>
                <a:cs typeface="Montserrat 2"/>
                <a:sym typeface="Montserrat 2"/>
              </a:rPr>
              <a:t>màn</a:t>
            </a:r>
            <a:r>
              <a:rPr lang="en-US" sz="2899" dirty="0">
                <a:solidFill>
                  <a:srgbClr val="000000"/>
                </a:solidFill>
                <a:latin typeface="Montserrat 2"/>
                <a:ea typeface="Montserrat 2"/>
                <a:cs typeface="Montserrat 2"/>
                <a:sym typeface="Montserrat 2"/>
              </a:rPr>
              <a:t> </a:t>
            </a:r>
            <a:r>
              <a:rPr lang="en-US" sz="2899" dirty="0" err="1">
                <a:solidFill>
                  <a:srgbClr val="000000"/>
                </a:solidFill>
                <a:latin typeface="Montserrat 2"/>
                <a:ea typeface="Montserrat 2"/>
                <a:cs typeface="Montserrat 2"/>
                <a:sym typeface="Montserrat 2"/>
              </a:rPr>
              <a:t>hình</a:t>
            </a:r>
            <a:r>
              <a:rPr lang="en-US" sz="2899" dirty="0">
                <a:solidFill>
                  <a:srgbClr val="000000"/>
                </a:solidFill>
                <a:latin typeface="Montserrat 2"/>
                <a:ea typeface="Montserrat 2"/>
                <a:cs typeface="Montserrat 2"/>
                <a:sym typeface="Montserrat 2"/>
              </a:rPr>
              <a:t> “</a:t>
            </a:r>
            <a:r>
              <a:rPr lang="en-US" sz="2899" dirty="0" err="1">
                <a:solidFill>
                  <a:srgbClr val="000000"/>
                </a:solidFill>
                <a:latin typeface="Montserrat 2"/>
                <a:ea typeface="Montserrat 2"/>
                <a:cs typeface="Montserrat 2"/>
                <a:sym typeface="Montserrat 2"/>
              </a:rPr>
              <a:t>Quản</a:t>
            </a:r>
            <a:r>
              <a:rPr lang="en-US" sz="2899" dirty="0">
                <a:solidFill>
                  <a:srgbClr val="000000"/>
                </a:solidFill>
                <a:latin typeface="Montserrat 2"/>
                <a:ea typeface="Montserrat 2"/>
                <a:cs typeface="Montserrat 2"/>
                <a:sym typeface="Montserrat 2"/>
              </a:rPr>
              <a:t> </a:t>
            </a:r>
            <a:r>
              <a:rPr lang="en-US" sz="2899" dirty="0" err="1">
                <a:solidFill>
                  <a:srgbClr val="000000"/>
                </a:solidFill>
                <a:latin typeface="Montserrat 2"/>
                <a:ea typeface="Montserrat 2"/>
                <a:cs typeface="Montserrat 2"/>
                <a:sym typeface="Montserrat 2"/>
              </a:rPr>
              <a:t>lý</a:t>
            </a:r>
            <a:r>
              <a:rPr lang="en-US" sz="2899" dirty="0">
                <a:solidFill>
                  <a:srgbClr val="000000"/>
                </a:solidFill>
                <a:latin typeface="Montserrat 2"/>
                <a:ea typeface="Montserrat 2"/>
                <a:cs typeface="Montserrat 2"/>
                <a:sym typeface="Montserrat 2"/>
              </a:rPr>
              <a:t> C/O” </a:t>
            </a:r>
            <a:r>
              <a:rPr lang="en-US" sz="2899" dirty="0" err="1">
                <a:solidFill>
                  <a:srgbClr val="000000"/>
                </a:solidFill>
                <a:latin typeface="Montserrat 2"/>
                <a:ea typeface="Montserrat 2"/>
                <a:cs typeface="Montserrat 2"/>
                <a:sym typeface="Montserrat 2"/>
              </a:rPr>
              <a:t>của</a:t>
            </a:r>
            <a:r>
              <a:rPr lang="en-US" sz="2899" dirty="0">
                <a:solidFill>
                  <a:srgbClr val="000000"/>
                </a:solidFill>
                <a:latin typeface="Montserrat 2"/>
                <a:ea typeface="Montserrat 2"/>
                <a:cs typeface="Montserrat 2"/>
                <a:sym typeface="Montserrat 2"/>
              </a:rPr>
              <a:t> </a:t>
            </a:r>
            <a:r>
              <a:rPr lang="en-US" sz="2899" dirty="0" err="1">
                <a:solidFill>
                  <a:srgbClr val="000000"/>
                </a:solidFill>
                <a:latin typeface="Montserrat 2"/>
                <a:ea typeface="Montserrat 2"/>
                <a:cs typeface="Montserrat 2"/>
                <a:sym typeface="Montserrat 2"/>
              </a:rPr>
              <a:t>Phần</a:t>
            </a:r>
            <a:r>
              <a:rPr lang="en-US" sz="2899" dirty="0">
                <a:solidFill>
                  <a:srgbClr val="000000"/>
                </a:solidFill>
                <a:latin typeface="Montserrat 2"/>
                <a:ea typeface="Montserrat 2"/>
                <a:cs typeface="Montserrat 2"/>
                <a:sym typeface="Montserrat 2"/>
              </a:rPr>
              <a:t> </a:t>
            </a:r>
            <a:r>
              <a:rPr lang="en-US" sz="2899" dirty="0" err="1">
                <a:solidFill>
                  <a:srgbClr val="000000"/>
                </a:solidFill>
                <a:latin typeface="Montserrat 2"/>
                <a:ea typeface="Montserrat 2"/>
                <a:cs typeface="Montserrat 2"/>
                <a:sym typeface="Montserrat 2"/>
              </a:rPr>
              <a:t>mềm</a:t>
            </a:r>
            <a:r>
              <a:rPr lang="en-US" sz="2899" dirty="0">
                <a:solidFill>
                  <a:srgbClr val="000000"/>
                </a:solidFill>
                <a:latin typeface="Montserrat 2"/>
                <a:ea typeface="Montserrat 2"/>
                <a:cs typeface="Montserrat 2"/>
                <a:sym typeface="Montserrat 2"/>
              </a:rPr>
              <a:t> VAN-Logistic</a:t>
            </a:r>
          </a:p>
        </p:txBody>
      </p:sp>
      <p:grpSp>
        <p:nvGrpSpPr>
          <p:cNvPr id="4" name="Group 4"/>
          <p:cNvGrpSpPr/>
          <p:nvPr/>
        </p:nvGrpSpPr>
        <p:grpSpPr>
          <a:xfrm>
            <a:off x="0" y="0"/>
            <a:ext cx="1569494" cy="1569494"/>
            <a:chOff x="0" y="0"/>
            <a:chExt cx="2092659" cy="2092659"/>
          </a:xfrm>
        </p:grpSpPr>
        <p:sp>
          <p:nvSpPr>
            <p:cNvPr id="5"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6"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pic>
        <p:nvPicPr>
          <p:cNvPr id="8" name="Picture 7"/>
          <p:cNvPicPr>
            <a:picLocks noChangeAspect="1"/>
          </p:cNvPicPr>
          <p:nvPr/>
        </p:nvPicPr>
        <p:blipFill>
          <a:blip r:embed="rId5"/>
          <a:stretch>
            <a:fillRect/>
          </a:stretch>
        </p:blipFill>
        <p:spPr>
          <a:xfrm>
            <a:off x="1314478" y="1333500"/>
            <a:ext cx="15735244" cy="828170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75869" y="4088463"/>
            <a:ext cx="10705207" cy="6021604"/>
            <a:chOff x="0" y="0"/>
            <a:chExt cx="11289030" cy="6350000"/>
          </a:xfrm>
        </p:grpSpPr>
        <p:sp>
          <p:nvSpPr>
            <p:cNvPr id="3" name="Freeform 3"/>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6102" b="-6102"/>
              </a:stretch>
            </a:blipFill>
          </p:spPr>
          <p:txBody>
            <a:bodyPr/>
            <a:lstStyle/>
            <a:p>
              <a:endParaRPr lang="vi-VN"/>
            </a:p>
          </p:txBody>
        </p:sp>
      </p:grpSp>
      <p:sp>
        <p:nvSpPr>
          <p:cNvPr id="7" name="TextBox 7"/>
          <p:cNvSpPr txBox="1"/>
          <p:nvPr/>
        </p:nvSpPr>
        <p:spPr>
          <a:xfrm>
            <a:off x="9754418" y="2052751"/>
            <a:ext cx="4577736" cy="672849"/>
          </a:xfrm>
          <a:prstGeom prst="rect">
            <a:avLst/>
          </a:prstGeom>
        </p:spPr>
        <p:txBody>
          <a:bodyPr lIns="0" tIns="0" rIns="0" bIns="0" rtlCol="0" anchor="t">
            <a:spAutoFit/>
          </a:bodyPr>
          <a:lstStyle/>
          <a:p>
            <a:pPr algn="ctr">
              <a:lnSpc>
                <a:spcPts val="2676"/>
              </a:lnSpc>
            </a:pPr>
            <a:r>
              <a:rPr lang="en-US" sz="2124">
                <a:solidFill>
                  <a:srgbClr val="0066FF"/>
                </a:solidFill>
                <a:latin typeface="Montserrat 1"/>
                <a:ea typeface="Montserrat 1"/>
                <a:cs typeface="Montserrat 1"/>
                <a:sym typeface="Montserrat 1"/>
              </a:rPr>
              <a:t>CÔNG TY CỔ PHẦN </a:t>
            </a:r>
          </a:p>
          <a:p>
            <a:pPr algn="ctr">
              <a:lnSpc>
                <a:spcPts val="2676"/>
              </a:lnSpc>
            </a:pPr>
            <a:r>
              <a:rPr lang="en-US" sz="2124">
                <a:solidFill>
                  <a:srgbClr val="0066FF"/>
                </a:solidFill>
                <a:latin typeface="Montserrat 1"/>
                <a:ea typeface="Montserrat 1"/>
                <a:cs typeface="Montserrat 1"/>
                <a:sym typeface="Montserrat 1"/>
              </a:rPr>
              <a:t>ỨNG DỤNG CÔNG NGHỆ VŨ HẢI</a:t>
            </a:r>
          </a:p>
        </p:txBody>
      </p:sp>
      <p:sp>
        <p:nvSpPr>
          <p:cNvPr id="8" name="TextBox 8"/>
          <p:cNvSpPr txBox="1"/>
          <p:nvPr/>
        </p:nvSpPr>
        <p:spPr>
          <a:xfrm>
            <a:off x="4076775" y="1987388"/>
            <a:ext cx="5109618" cy="387076"/>
          </a:xfrm>
          <a:prstGeom prst="rect">
            <a:avLst/>
          </a:prstGeom>
        </p:spPr>
        <p:txBody>
          <a:bodyPr lIns="0" tIns="0" rIns="0" bIns="0" rtlCol="0" anchor="t">
            <a:spAutoFit/>
          </a:bodyPr>
          <a:lstStyle/>
          <a:p>
            <a:pPr algn="ctr">
              <a:lnSpc>
                <a:spcPts val="3207"/>
              </a:lnSpc>
            </a:pPr>
            <a:r>
              <a:rPr lang="en-US" sz="2124">
                <a:solidFill>
                  <a:srgbClr val="0066FF"/>
                </a:solidFill>
                <a:latin typeface="Montserrat 1"/>
                <a:ea typeface="Montserrat 1"/>
                <a:cs typeface="Montserrat 1"/>
                <a:sym typeface="Montserrat 1"/>
              </a:rPr>
              <a:t>TRUNG TÂM ECOMDX  </a:t>
            </a:r>
          </a:p>
        </p:txBody>
      </p:sp>
      <p:sp>
        <p:nvSpPr>
          <p:cNvPr id="9" name="Freeform 9"/>
          <p:cNvSpPr/>
          <p:nvPr/>
        </p:nvSpPr>
        <p:spPr>
          <a:xfrm>
            <a:off x="5780531" y="664028"/>
            <a:ext cx="1616128" cy="1616128"/>
          </a:xfrm>
          <a:custGeom>
            <a:avLst/>
            <a:gdLst/>
            <a:ahLst/>
            <a:cxnLst/>
            <a:rect l="l" t="t" r="r" b="b"/>
            <a:pathLst>
              <a:path w="1616128" h="1616128">
                <a:moveTo>
                  <a:pt x="0" y="0"/>
                </a:moveTo>
                <a:lnTo>
                  <a:pt x="1616128" y="0"/>
                </a:lnTo>
                <a:lnTo>
                  <a:pt x="1616128" y="1616127"/>
                </a:lnTo>
                <a:lnTo>
                  <a:pt x="0" y="1616127"/>
                </a:lnTo>
                <a:lnTo>
                  <a:pt x="0" y="0"/>
                </a:lnTo>
                <a:close/>
              </a:path>
            </a:pathLst>
          </a:custGeom>
          <a:blipFill>
            <a:blip r:embed="rId3"/>
            <a:stretch>
              <a:fillRect/>
            </a:stretch>
          </a:blipFill>
        </p:spPr>
        <p:txBody>
          <a:bodyPr/>
          <a:lstStyle/>
          <a:p>
            <a:endParaRPr lang="vi-VN"/>
          </a:p>
        </p:txBody>
      </p:sp>
      <p:sp>
        <p:nvSpPr>
          <p:cNvPr id="10" name="Freeform 10"/>
          <p:cNvSpPr/>
          <p:nvPr/>
        </p:nvSpPr>
        <p:spPr>
          <a:xfrm>
            <a:off x="11481077" y="904691"/>
            <a:ext cx="1306891" cy="1306891"/>
          </a:xfrm>
          <a:custGeom>
            <a:avLst/>
            <a:gdLst/>
            <a:ahLst/>
            <a:cxnLst/>
            <a:rect l="l" t="t" r="r" b="b"/>
            <a:pathLst>
              <a:path w="1306891" h="1306891">
                <a:moveTo>
                  <a:pt x="0" y="0"/>
                </a:moveTo>
                <a:lnTo>
                  <a:pt x="1306891" y="0"/>
                </a:lnTo>
                <a:lnTo>
                  <a:pt x="1306891" y="1306891"/>
                </a:lnTo>
                <a:lnTo>
                  <a:pt x="0" y="1306891"/>
                </a:lnTo>
                <a:lnTo>
                  <a:pt x="0" y="0"/>
                </a:lnTo>
                <a:close/>
              </a:path>
            </a:pathLst>
          </a:custGeom>
          <a:blipFill>
            <a:blip r:embed="rId4"/>
            <a:stretch>
              <a:fillRect/>
            </a:stretch>
          </a:blipFill>
        </p:spPr>
        <p:txBody>
          <a:bodyPr/>
          <a:lstStyle/>
          <a:p>
            <a:endParaRPr lang="vi-VN"/>
          </a:p>
        </p:txBody>
      </p:sp>
      <p:sp>
        <p:nvSpPr>
          <p:cNvPr id="11" name="Freeform 11"/>
          <p:cNvSpPr/>
          <p:nvPr/>
        </p:nvSpPr>
        <p:spPr>
          <a:xfrm>
            <a:off x="11481077" y="4172876"/>
            <a:ext cx="6241716" cy="2363179"/>
          </a:xfrm>
          <a:custGeom>
            <a:avLst/>
            <a:gdLst/>
            <a:ahLst/>
            <a:cxnLst/>
            <a:rect l="l" t="t" r="r" b="b"/>
            <a:pathLst>
              <a:path w="6241716" h="2363179">
                <a:moveTo>
                  <a:pt x="0" y="0"/>
                </a:moveTo>
                <a:lnTo>
                  <a:pt x="6241716" y="0"/>
                </a:lnTo>
                <a:lnTo>
                  <a:pt x="6241716" y="2363179"/>
                </a:lnTo>
                <a:lnTo>
                  <a:pt x="0" y="2363179"/>
                </a:lnTo>
                <a:lnTo>
                  <a:pt x="0" y="0"/>
                </a:lnTo>
                <a:close/>
              </a:path>
            </a:pathLst>
          </a:custGeom>
          <a:blipFill>
            <a:blip r:embed="rId5"/>
            <a:stretch>
              <a:fillRect l="-1315" t="-485" b="-6218"/>
            </a:stretch>
          </a:blipFill>
        </p:spPr>
        <p:txBody>
          <a:bodyPr/>
          <a:lstStyle/>
          <a:p>
            <a:endParaRPr lang="vi-VN"/>
          </a:p>
        </p:txBody>
      </p:sp>
      <p:grpSp>
        <p:nvGrpSpPr>
          <p:cNvPr id="12" name="Group 12"/>
          <p:cNvGrpSpPr/>
          <p:nvPr/>
        </p:nvGrpSpPr>
        <p:grpSpPr>
          <a:xfrm>
            <a:off x="11910447" y="4172876"/>
            <a:ext cx="736787" cy="728246"/>
            <a:chOff x="0" y="0"/>
            <a:chExt cx="982383" cy="970994"/>
          </a:xfrm>
        </p:grpSpPr>
        <p:grpSp>
          <p:nvGrpSpPr>
            <p:cNvPr id="13" name="Group 13"/>
            <p:cNvGrpSpPr/>
            <p:nvPr/>
          </p:nvGrpSpPr>
          <p:grpSpPr>
            <a:xfrm>
              <a:off x="11389" y="0"/>
              <a:ext cx="970994" cy="970994"/>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61F3"/>
              </a:solidFill>
            </p:spPr>
            <p:txBody>
              <a:bodyPr/>
              <a:lstStyle/>
              <a:p>
                <a:endParaRPr lang="vi-VN"/>
              </a:p>
            </p:txBody>
          </p:sp>
        </p:grpSp>
        <p:grpSp>
          <p:nvGrpSpPr>
            <p:cNvPr id="15" name="Group 15"/>
            <p:cNvGrpSpPr/>
            <p:nvPr/>
          </p:nvGrpSpPr>
          <p:grpSpPr>
            <a:xfrm>
              <a:off x="101718" y="90330"/>
              <a:ext cx="790335" cy="79033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CFC"/>
              </a:solidFill>
            </p:spPr>
            <p:txBody>
              <a:bodyPr/>
              <a:lstStyle/>
              <a:p>
                <a:endParaRPr lang="vi-VN"/>
              </a:p>
            </p:txBody>
          </p:sp>
        </p:grpSp>
        <p:sp>
          <p:nvSpPr>
            <p:cNvPr id="17" name="TextBox 17"/>
            <p:cNvSpPr txBox="1"/>
            <p:nvPr/>
          </p:nvSpPr>
          <p:spPr>
            <a:xfrm>
              <a:off x="0" y="306224"/>
              <a:ext cx="970994" cy="415779"/>
            </a:xfrm>
            <a:prstGeom prst="rect">
              <a:avLst/>
            </a:prstGeom>
          </p:spPr>
          <p:txBody>
            <a:bodyPr lIns="0" tIns="0" rIns="0" bIns="0" rtlCol="0" anchor="t">
              <a:spAutoFit/>
            </a:bodyPr>
            <a:lstStyle/>
            <a:p>
              <a:pPr algn="ctr">
                <a:lnSpc>
                  <a:spcPts val="2279"/>
                </a:lnSpc>
              </a:pPr>
              <a:r>
                <a:rPr lang="en-US" sz="2399" b="1">
                  <a:solidFill>
                    <a:srgbClr val="0066FF"/>
                  </a:solidFill>
                  <a:latin typeface="Montserrat 4 Bold"/>
                  <a:ea typeface="Montserrat 4 Bold"/>
                  <a:cs typeface="Montserrat 4 Bold"/>
                  <a:sym typeface="Montserrat 4 Bold"/>
                </a:rPr>
                <a:t>01</a:t>
              </a:r>
            </a:p>
          </p:txBody>
        </p:sp>
      </p:grpSp>
      <p:sp>
        <p:nvSpPr>
          <p:cNvPr id="18" name="Freeform 18"/>
          <p:cNvSpPr/>
          <p:nvPr/>
        </p:nvSpPr>
        <p:spPr>
          <a:xfrm>
            <a:off x="11481077" y="5692421"/>
            <a:ext cx="6241716" cy="2363179"/>
          </a:xfrm>
          <a:custGeom>
            <a:avLst/>
            <a:gdLst/>
            <a:ahLst/>
            <a:cxnLst/>
            <a:rect l="l" t="t" r="r" b="b"/>
            <a:pathLst>
              <a:path w="6241716" h="2363179">
                <a:moveTo>
                  <a:pt x="0" y="0"/>
                </a:moveTo>
                <a:lnTo>
                  <a:pt x="6241716" y="0"/>
                </a:lnTo>
                <a:lnTo>
                  <a:pt x="6241716" y="2363180"/>
                </a:lnTo>
                <a:lnTo>
                  <a:pt x="0" y="2363180"/>
                </a:lnTo>
                <a:lnTo>
                  <a:pt x="0" y="0"/>
                </a:lnTo>
                <a:close/>
              </a:path>
            </a:pathLst>
          </a:custGeom>
          <a:blipFill>
            <a:blip r:embed="rId5"/>
            <a:stretch>
              <a:fillRect l="-1315" t="-485" b="-6218"/>
            </a:stretch>
          </a:blipFill>
        </p:spPr>
        <p:txBody>
          <a:bodyPr/>
          <a:lstStyle/>
          <a:p>
            <a:endParaRPr lang="vi-VN"/>
          </a:p>
        </p:txBody>
      </p:sp>
      <p:grpSp>
        <p:nvGrpSpPr>
          <p:cNvPr id="19" name="Group 19"/>
          <p:cNvGrpSpPr/>
          <p:nvPr/>
        </p:nvGrpSpPr>
        <p:grpSpPr>
          <a:xfrm>
            <a:off x="11910447" y="5735129"/>
            <a:ext cx="736787" cy="728246"/>
            <a:chOff x="0" y="0"/>
            <a:chExt cx="982383" cy="970994"/>
          </a:xfrm>
        </p:grpSpPr>
        <p:grpSp>
          <p:nvGrpSpPr>
            <p:cNvPr id="20" name="Group 20"/>
            <p:cNvGrpSpPr/>
            <p:nvPr/>
          </p:nvGrpSpPr>
          <p:grpSpPr>
            <a:xfrm>
              <a:off x="11389" y="0"/>
              <a:ext cx="970994" cy="970994"/>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61F3"/>
              </a:solidFill>
            </p:spPr>
            <p:txBody>
              <a:bodyPr/>
              <a:lstStyle/>
              <a:p>
                <a:endParaRPr lang="vi-VN"/>
              </a:p>
            </p:txBody>
          </p:sp>
        </p:grpSp>
        <p:grpSp>
          <p:nvGrpSpPr>
            <p:cNvPr id="22" name="Group 22"/>
            <p:cNvGrpSpPr/>
            <p:nvPr/>
          </p:nvGrpSpPr>
          <p:grpSpPr>
            <a:xfrm>
              <a:off x="101718" y="90330"/>
              <a:ext cx="790335" cy="790335"/>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CFC"/>
              </a:solidFill>
            </p:spPr>
            <p:txBody>
              <a:bodyPr/>
              <a:lstStyle/>
              <a:p>
                <a:endParaRPr lang="vi-VN"/>
              </a:p>
            </p:txBody>
          </p:sp>
        </p:grpSp>
        <p:sp>
          <p:nvSpPr>
            <p:cNvPr id="24" name="TextBox 24"/>
            <p:cNvSpPr txBox="1"/>
            <p:nvPr/>
          </p:nvSpPr>
          <p:spPr>
            <a:xfrm>
              <a:off x="0" y="306224"/>
              <a:ext cx="970994" cy="415802"/>
            </a:xfrm>
            <a:prstGeom prst="rect">
              <a:avLst/>
            </a:prstGeom>
          </p:spPr>
          <p:txBody>
            <a:bodyPr lIns="0" tIns="0" rIns="0" bIns="0" rtlCol="0" anchor="t">
              <a:spAutoFit/>
            </a:bodyPr>
            <a:lstStyle/>
            <a:p>
              <a:pPr algn="ctr">
                <a:lnSpc>
                  <a:spcPts val="2279"/>
                </a:lnSpc>
              </a:pPr>
              <a:r>
                <a:rPr lang="en-US" sz="2399" b="1">
                  <a:solidFill>
                    <a:srgbClr val="0066FF"/>
                  </a:solidFill>
                  <a:latin typeface="Montserrat 4 Bold"/>
                  <a:ea typeface="Montserrat 4 Bold"/>
                  <a:cs typeface="Montserrat 4 Bold"/>
                  <a:sym typeface="Montserrat 4 Bold"/>
                </a:rPr>
                <a:t>02</a:t>
              </a:r>
            </a:p>
          </p:txBody>
        </p:sp>
      </p:grpSp>
      <p:sp>
        <p:nvSpPr>
          <p:cNvPr id="25" name="Freeform 25"/>
          <p:cNvSpPr/>
          <p:nvPr/>
        </p:nvSpPr>
        <p:spPr>
          <a:xfrm>
            <a:off x="11513556" y="7224188"/>
            <a:ext cx="6241716" cy="2363179"/>
          </a:xfrm>
          <a:custGeom>
            <a:avLst/>
            <a:gdLst/>
            <a:ahLst/>
            <a:cxnLst/>
            <a:rect l="l" t="t" r="r" b="b"/>
            <a:pathLst>
              <a:path w="6241716" h="2363179">
                <a:moveTo>
                  <a:pt x="0" y="0"/>
                </a:moveTo>
                <a:lnTo>
                  <a:pt x="6241716" y="0"/>
                </a:lnTo>
                <a:lnTo>
                  <a:pt x="6241716" y="2363179"/>
                </a:lnTo>
                <a:lnTo>
                  <a:pt x="0" y="2363179"/>
                </a:lnTo>
                <a:lnTo>
                  <a:pt x="0" y="0"/>
                </a:lnTo>
                <a:close/>
              </a:path>
            </a:pathLst>
          </a:custGeom>
          <a:blipFill>
            <a:blip r:embed="rId5"/>
            <a:stretch>
              <a:fillRect l="-1315" t="-485" b="-6218"/>
            </a:stretch>
          </a:blipFill>
        </p:spPr>
        <p:txBody>
          <a:bodyPr/>
          <a:lstStyle/>
          <a:p>
            <a:endParaRPr lang="vi-VN"/>
          </a:p>
        </p:txBody>
      </p:sp>
      <p:grpSp>
        <p:nvGrpSpPr>
          <p:cNvPr id="26" name="Group 26"/>
          <p:cNvGrpSpPr/>
          <p:nvPr/>
        </p:nvGrpSpPr>
        <p:grpSpPr>
          <a:xfrm>
            <a:off x="11866053" y="7249813"/>
            <a:ext cx="736787" cy="728246"/>
            <a:chOff x="0" y="0"/>
            <a:chExt cx="982383" cy="970994"/>
          </a:xfrm>
        </p:grpSpPr>
        <p:grpSp>
          <p:nvGrpSpPr>
            <p:cNvPr id="27" name="Group 27"/>
            <p:cNvGrpSpPr/>
            <p:nvPr/>
          </p:nvGrpSpPr>
          <p:grpSpPr>
            <a:xfrm>
              <a:off x="11389" y="0"/>
              <a:ext cx="970994" cy="970994"/>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61F3"/>
              </a:solidFill>
            </p:spPr>
            <p:txBody>
              <a:bodyPr/>
              <a:lstStyle/>
              <a:p>
                <a:endParaRPr lang="vi-VN"/>
              </a:p>
            </p:txBody>
          </p:sp>
        </p:grpSp>
        <p:grpSp>
          <p:nvGrpSpPr>
            <p:cNvPr id="29" name="Group 29"/>
            <p:cNvGrpSpPr/>
            <p:nvPr/>
          </p:nvGrpSpPr>
          <p:grpSpPr>
            <a:xfrm>
              <a:off x="101718" y="90330"/>
              <a:ext cx="790335" cy="790335"/>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CFC"/>
              </a:solidFill>
            </p:spPr>
            <p:txBody>
              <a:bodyPr/>
              <a:lstStyle/>
              <a:p>
                <a:endParaRPr lang="vi-VN"/>
              </a:p>
            </p:txBody>
          </p:sp>
        </p:grpSp>
        <p:sp>
          <p:nvSpPr>
            <p:cNvPr id="31" name="TextBox 31"/>
            <p:cNvSpPr txBox="1"/>
            <p:nvPr/>
          </p:nvSpPr>
          <p:spPr>
            <a:xfrm>
              <a:off x="0" y="306224"/>
              <a:ext cx="970994" cy="415802"/>
            </a:xfrm>
            <a:prstGeom prst="rect">
              <a:avLst/>
            </a:prstGeom>
          </p:spPr>
          <p:txBody>
            <a:bodyPr lIns="0" tIns="0" rIns="0" bIns="0" rtlCol="0" anchor="t">
              <a:spAutoFit/>
            </a:bodyPr>
            <a:lstStyle/>
            <a:p>
              <a:pPr algn="ctr">
                <a:lnSpc>
                  <a:spcPts val="2279"/>
                </a:lnSpc>
              </a:pPr>
              <a:r>
                <a:rPr lang="en-US" sz="2399" b="1">
                  <a:solidFill>
                    <a:srgbClr val="0066FF"/>
                  </a:solidFill>
                  <a:latin typeface="Montserrat 4 Bold"/>
                  <a:ea typeface="Montserrat 4 Bold"/>
                  <a:cs typeface="Montserrat 4 Bold"/>
                  <a:sym typeface="Montserrat 4 Bold"/>
                </a:rPr>
                <a:t>03</a:t>
              </a:r>
            </a:p>
          </p:txBody>
        </p:sp>
      </p:grpSp>
      <p:sp>
        <p:nvSpPr>
          <p:cNvPr id="32" name="Freeform 32"/>
          <p:cNvSpPr/>
          <p:nvPr/>
        </p:nvSpPr>
        <p:spPr>
          <a:xfrm>
            <a:off x="11498980" y="8736213"/>
            <a:ext cx="6241716" cy="2363179"/>
          </a:xfrm>
          <a:custGeom>
            <a:avLst/>
            <a:gdLst/>
            <a:ahLst/>
            <a:cxnLst/>
            <a:rect l="l" t="t" r="r" b="b"/>
            <a:pathLst>
              <a:path w="6241716" h="2363179">
                <a:moveTo>
                  <a:pt x="0" y="0"/>
                </a:moveTo>
                <a:lnTo>
                  <a:pt x="6241716" y="0"/>
                </a:lnTo>
                <a:lnTo>
                  <a:pt x="6241716" y="2363179"/>
                </a:lnTo>
                <a:lnTo>
                  <a:pt x="0" y="2363179"/>
                </a:lnTo>
                <a:lnTo>
                  <a:pt x="0" y="0"/>
                </a:lnTo>
                <a:close/>
              </a:path>
            </a:pathLst>
          </a:custGeom>
          <a:blipFill>
            <a:blip r:embed="rId5"/>
            <a:stretch>
              <a:fillRect l="-1315" t="-485" b="-6218"/>
            </a:stretch>
          </a:blipFill>
        </p:spPr>
        <p:txBody>
          <a:bodyPr/>
          <a:lstStyle/>
          <a:p>
            <a:endParaRPr lang="vi-VN"/>
          </a:p>
        </p:txBody>
      </p:sp>
      <p:grpSp>
        <p:nvGrpSpPr>
          <p:cNvPr id="33" name="Group 33"/>
          <p:cNvGrpSpPr/>
          <p:nvPr/>
        </p:nvGrpSpPr>
        <p:grpSpPr>
          <a:xfrm>
            <a:off x="11904153" y="8761838"/>
            <a:ext cx="736787" cy="728246"/>
            <a:chOff x="0" y="0"/>
            <a:chExt cx="982383" cy="970994"/>
          </a:xfrm>
        </p:grpSpPr>
        <p:grpSp>
          <p:nvGrpSpPr>
            <p:cNvPr id="34" name="Group 34"/>
            <p:cNvGrpSpPr/>
            <p:nvPr/>
          </p:nvGrpSpPr>
          <p:grpSpPr>
            <a:xfrm>
              <a:off x="11389" y="0"/>
              <a:ext cx="970994" cy="970994"/>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E61F3"/>
              </a:solidFill>
            </p:spPr>
            <p:txBody>
              <a:bodyPr/>
              <a:lstStyle/>
              <a:p>
                <a:endParaRPr lang="vi-VN"/>
              </a:p>
            </p:txBody>
          </p:sp>
        </p:grpSp>
        <p:grpSp>
          <p:nvGrpSpPr>
            <p:cNvPr id="36" name="Group 36"/>
            <p:cNvGrpSpPr/>
            <p:nvPr/>
          </p:nvGrpSpPr>
          <p:grpSpPr>
            <a:xfrm>
              <a:off x="101718" y="90330"/>
              <a:ext cx="790335" cy="790335"/>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FCFC"/>
              </a:solidFill>
            </p:spPr>
            <p:txBody>
              <a:bodyPr/>
              <a:lstStyle/>
              <a:p>
                <a:endParaRPr lang="vi-VN"/>
              </a:p>
            </p:txBody>
          </p:sp>
        </p:grpSp>
        <p:sp>
          <p:nvSpPr>
            <p:cNvPr id="38" name="TextBox 38"/>
            <p:cNvSpPr txBox="1"/>
            <p:nvPr/>
          </p:nvSpPr>
          <p:spPr>
            <a:xfrm>
              <a:off x="0" y="306224"/>
              <a:ext cx="970994" cy="415802"/>
            </a:xfrm>
            <a:prstGeom prst="rect">
              <a:avLst/>
            </a:prstGeom>
          </p:spPr>
          <p:txBody>
            <a:bodyPr lIns="0" tIns="0" rIns="0" bIns="0" rtlCol="0" anchor="t">
              <a:spAutoFit/>
            </a:bodyPr>
            <a:lstStyle/>
            <a:p>
              <a:pPr algn="ctr">
                <a:lnSpc>
                  <a:spcPts val="2279"/>
                </a:lnSpc>
              </a:pPr>
              <a:r>
                <a:rPr lang="en-US" sz="2399" b="1">
                  <a:solidFill>
                    <a:srgbClr val="0066FF"/>
                  </a:solidFill>
                  <a:latin typeface="Montserrat 4 Bold"/>
                  <a:ea typeface="Montserrat 4 Bold"/>
                  <a:cs typeface="Montserrat 4 Bold"/>
                  <a:sym typeface="Montserrat 4 Bold"/>
                </a:rPr>
                <a:t>04</a:t>
              </a:r>
            </a:p>
          </p:txBody>
        </p:sp>
      </p:grpSp>
      <p:sp>
        <p:nvSpPr>
          <p:cNvPr id="39" name="Freeform 39"/>
          <p:cNvSpPr/>
          <p:nvPr/>
        </p:nvSpPr>
        <p:spPr>
          <a:xfrm>
            <a:off x="1316757" y="-6677352"/>
            <a:ext cx="16037963" cy="10966257"/>
          </a:xfrm>
          <a:custGeom>
            <a:avLst/>
            <a:gdLst/>
            <a:ahLst/>
            <a:cxnLst/>
            <a:rect l="l" t="t" r="r" b="b"/>
            <a:pathLst>
              <a:path w="16037963" h="10966257">
                <a:moveTo>
                  <a:pt x="0" y="0"/>
                </a:moveTo>
                <a:lnTo>
                  <a:pt x="16037963" y="0"/>
                </a:lnTo>
                <a:lnTo>
                  <a:pt x="16037963" y="10966256"/>
                </a:lnTo>
                <a:lnTo>
                  <a:pt x="0" y="10966256"/>
                </a:lnTo>
                <a:lnTo>
                  <a:pt x="0" y="0"/>
                </a:lnTo>
                <a:close/>
              </a:path>
            </a:pathLst>
          </a:custGeom>
          <a:blipFill>
            <a:blip r:embed="rId6"/>
            <a:stretch>
              <a:fillRect/>
            </a:stretch>
          </a:blipFill>
        </p:spPr>
        <p:txBody>
          <a:bodyPr/>
          <a:lstStyle/>
          <a:p>
            <a:endParaRPr lang="vi-VN"/>
          </a:p>
        </p:txBody>
      </p:sp>
      <p:sp>
        <p:nvSpPr>
          <p:cNvPr id="40" name="TextBox 40"/>
          <p:cNvSpPr txBox="1"/>
          <p:nvPr/>
        </p:nvSpPr>
        <p:spPr>
          <a:xfrm>
            <a:off x="12786895" y="4660379"/>
            <a:ext cx="4734669" cy="336804"/>
          </a:xfrm>
          <a:prstGeom prst="rect">
            <a:avLst/>
          </a:prstGeom>
        </p:spPr>
        <p:txBody>
          <a:bodyPr lIns="0" tIns="0" rIns="0" bIns="0" rtlCol="0" anchor="t">
            <a:spAutoFit/>
          </a:bodyPr>
          <a:lstStyle/>
          <a:p>
            <a:pPr algn="just">
              <a:lnSpc>
                <a:spcPts val="2793"/>
              </a:lnSpc>
            </a:pPr>
            <a:r>
              <a:rPr lang="en-US" sz="2100">
                <a:solidFill>
                  <a:srgbClr val="0068FB"/>
                </a:solidFill>
                <a:latin typeface="Montserrat 2"/>
                <a:ea typeface="Montserrat 2"/>
                <a:cs typeface="Montserrat 2"/>
                <a:sym typeface="Montserrat 2"/>
              </a:rPr>
              <a:t>Kê khai C/O điện tử </a:t>
            </a:r>
          </a:p>
        </p:txBody>
      </p:sp>
      <p:sp>
        <p:nvSpPr>
          <p:cNvPr id="41" name="TextBox 41"/>
          <p:cNvSpPr txBox="1"/>
          <p:nvPr/>
        </p:nvSpPr>
        <p:spPr>
          <a:xfrm>
            <a:off x="2404593" y="168876"/>
            <a:ext cx="13563600" cy="835998"/>
          </a:xfrm>
          <a:prstGeom prst="rect">
            <a:avLst/>
          </a:prstGeom>
        </p:spPr>
        <p:txBody>
          <a:bodyPr wrap="square" lIns="0" tIns="0" rIns="0" bIns="0" rtlCol="0" anchor="t">
            <a:spAutoFit/>
          </a:bodyPr>
          <a:lstStyle/>
          <a:p>
            <a:pPr algn="ctr">
              <a:lnSpc>
                <a:spcPts val="7000"/>
              </a:lnSpc>
              <a:spcBef>
                <a:spcPct val="0"/>
              </a:spcBef>
            </a:pPr>
            <a:r>
              <a:rPr lang="vi-VN" sz="5400" dirty="0">
                <a:solidFill>
                  <a:schemeClr val="tx2">
                    <a:lumMod val="75000"/>
                  </a:schemeClr>
                </a:solidFill>
                <a:latin typeface="Montserrat 2" panose="020B0604020202020204" charset="0"/>
              </a:rPr>
              <a:t>HỢP TÁC CHIẾN LƯỢC TOÀN DIỆN</a:t>
            </a:r>
            <a:endParaRPr lang="en-US" sz="5400" dirty="0">
              <a:solidFill>
                <a:schemeClr val="tx2">
                  <a:lumMod val="75000"/>
                </a:schemeClr>
              </a:solidFill>
              <a:latin typeface="Montserrat 2" panose="020B0604020202020204" charset="0"/>
            </a:endParaRPr>
          </a:p>
        </p:txBody>
      </p:sp>
      <p:sp>
        <p:nvSpPr>
          <p:cNvPr id="42" name="TextBox 42"/>
          <p:cNvSpPr txBox="1"/>
          <p:nvPr/>
        </p:nvSpPr>
        <p:spPr>
          <a:xfrm>
            <a:off x="3971628" y="2383305"/>
            <a:ext cx="5063277" cy="327734"/>
          </a:xfrm>
          <a:prstGeom prst="rect">
            <a:avLst/>
          </a:prstGeom>
        </p:spPr>
        <p:txBody>
          <a:bodyPr lIns="0" tIns="0" rIns="0" bIns="0" rtlCol="0" anchor="t">
            <a:spAutoFit/>
          </a:bodyPr>
          <a:lstStyle/>
          <a:p>
            <a:pPr algn="ctr">
              <a:lnSpc>
                <a:spcPts val="2676"/>
              </a:lnSpc>
            </a:pPr>
            <a:r>
              <a:rPr lang="en-US" sz="2124">
                <a:solidFill>
                  <a:srgbClr val="0066FF"/>
                </a:solidFill>
                <a:latin typeface="Montserrat 6"/>
                <a:ea typeface="Montserrat 6"/>
                <a:cs typeface="Montserrat 6"/>
                <a:sym typeface="Montserrat 6"/>
              </a:rPr>
              <a:t>Cục TMĐT &amp; KTS - Bộ Công Thương</a:t>
            </a:r>
          </a:p>
        </p:txBody>
      </p:sp>
      <p:sp>
        <p:nvSpPr>
          <p:cNvPr id="43" name="TextBox 43"/>
          <p:cNvSpPr txBox="1"/>
          <p:nvPr/>
        </p:nvSpPr>
        <p:spPr>
          <a:xfrm>
            <a:off x="9270798" y="2223005"/>
            <a:ext cx="263231" cy="504080"/>
          </a:xfrm>
          <a:prstGeom prst="rect">
            <a:avLst/>
          </a:prstGeom>
        </p:spPr>
        <p:txBody>
          <a:bodyPr lIns="0" tIns="0" rIns="0" bIns="0" rtlCol="0" anchor="t">
            <a:spAutoFit/>
          </a:bodyPr>
          <a:lstStyle/>
          <a:p>
            <a:pPr algn="ctr">
              <a:lnSpc>
                <a:spcPts val="4110"/>
              </a:lnSpc>
            </a:pPr>
            <a:r>
              <a:rPr lang="en-US" sz="2935">
                <a:solidFill>
                  <a:srgbClr val="0066FF"/>
                </a:solidFill>
                <a:latin typeface="Montserrat 2"/>
                <a:ea typeface="Montserrat 2"/>
                <a:cs typeface="Montserrat 2"/>
                <a:sym typeface="Montserrat 2"/>
              </a:rPr>
              <a:t>&amp;</a:t>
            </a:r>
          </a:p>
        </p:txBody>
      </p:sp>
      <p:sp>
        <p:nvSpPr>
          <p:cNvPr id="44" name="TextBox 44"/>
          <p:cNvSpPr txBox="1"/>
          <p:nvPr/>
        </p:nvSpPr>
        <p:spPr>
          <a:xfrm>
            <a:off x="602907" y="3119198"/>
            <a:ext cx="17344705" cy="777240"/>
          </a:xfrm>
          <a:prstGeom prst="rect">
            <a:avLst/>
          </a:prstGeom>
        </p:spPr>
        <p:txBody>
          <a:bodyPr lIns="0" tIns="0" rIns="0" bIns="0" rtlCol="0" anchor="t">
            <a:spAutoFit/>
          </a:bodyPr>
          <a:lstStyle/>
          <a:p>
            <a:pPr algn="ctr">
              <a:lnSpc>
                <a:spcPts val="3150"/>
              </a:lnSpc>
            </a:pPr>
            <a:r>
              <a:rPr lang="en-US" sz="2100" dirty="0" err="1">
                <a:solidFill>
                  <a:srgbClr val="0068FB"/>
                </a:solidFill>
                <a:latin typeface="Montserrat 2"/>
                <a:ea typeface="Montserrat 2"/>
                <a:cs typeface="Montserrat 2"/>
                <a:sym typeface="Montserrat 2"/>
              </a:rPr>
              <a:t>Ngày</a:t>
            </a:r>
            <a:r>
              <a:rPr lang="en-US" sz="2100" dirty="0">
                <a:solidFill>
                  <a:srgbClr val="0068FB"/>
                </a:solidFill>
                <a:latin typeface="Montserrat 2"/>
                <a:ea typeface="Montserrat 2"/>
                <a:cs typeface="Montserrat 2"/>
                <a:sym typeface="Montserrat 2"/>
              </a:rPr>
              <a:t> 25/08/2025, </a:t>
            </a:r>
            <a:r>
              <a:rPr lang="en-US" sz="2100" dirty="0" err="1">
                <a:solidFill>
                  <a:srgbClr val="0068FB"/>
                </a:solidFill>
                <a:latin typeface="Montserrat 2"/>
                <a:ea typeface="Montserrat 2"/>
                <a:cs typeface="Montserrat 2"/>
                <a:sym typeface="Montserrat 2"/>
              </a:rPr>
              <a:t>Công</a:t>
            </a:r>
            <a:r>
              <a:rPr lang="en-US" sz="2100" dirty="0">
                <a:solidFill>
                  <a:srgbClr val="0068FB"/>
                </a:solidFill>
                <a:latin typeface="Montserrat 2"/>
                <a:ea typeface="Montserrat 2"/>
                <a:cs typeface="Montserrat 2"/>
                <a:sym typeface="Montserrat 2"/>
              </a:rPr>
              <a:t> ty </a:t>
            </a:r>
            <a:r>
              <a:rPr lang="en-US" sz="2100" dirty="0" err="1">
                <a:solidFill>
                  <a:srgbClr val="0068FB"/>
                </a:solidFill>
                <a:latin typeface="Montserrat 2"/>
                <a:ea typeface="Montserrat 2"/>
                <a:cs typeface="Montserrat 2"/>
                <a:sym typeface="Montserrat 2"/>
              </a:rPr>
              <a:t>Vũ</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Hải</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và</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Trung</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tâm</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eComDX</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chính</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thức</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ký</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kết</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thỏa</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thuận</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hợp</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tác</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chiến</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lược</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đánh</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dấu</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bước</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tiến</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quan</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trọng</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trong</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việc</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hợp</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tác</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thương</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mại</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điện</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tử</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và</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kinh</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tế</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số</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tại</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Việt</a:t>
            </a:r>
            <a:r>
              <a:rPr lang="en-US" sz="2100" dirty="0">
                <a:solidFill>
                  <a:srgbClr val="0068FB"/>
                </a:solidFill>
                <a:latin typeface="Montserrat 2"/>
                <a:ea typeface="Montserrat 2"/>
                <a:cs typeface="Montserrat 2"/>
                <a:sym typeface="Montserrat 2"/>
              </a:rPr>
              <a:t> Nam, </a:t>
            </a:r>
            <a:r>
              <a:rPr lang="en-US" sz="2100" dirty="0" err="1">
                <a:solidFill>
                  <a:srgbClr val="0068FB"/>
                </a:solidFill>
                <a:latin typeface="Montserrat 2"/>
                <a:ea typeface="Montserrat 2"/>
                <a:cs typeface="Montserrat 2"/>
                <a:sym typeface="Montserrat 2"/>
              </a:rPr>
              <a:t>với</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các</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trọng</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tâm</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hợp</a:t>
            </a:r>
            <a:r>
              <a:rPr lang="en-US" sz="2100" dirty="0">
                <a:solidFill>
                  <a:srgbClr val="0068FB"/>
                </a:solidFill>
                <a:latin typeface="Montserrat 2"/>
                <a:ea typeface="Montserrat 2"/>
                <a:cs typeface="Montserrat 2"/>
                <a:sym typeface="Montserrat 2"/>
              </a:rPr>
              <a:t> </a:t>
            </a:r>
            <a:r>
              <a:rPr lang="en-US" sz="2100" dirty="0" err="1">
                <a:solidFill>
                  <a:srgbClr val="0068FB"/>
                </a:solidFill>
                <a:latin typeface="Montserrat 2"/>
                <a:ea typeface="Montserrat 2"/>
                <a:cs typeface="Montserrat 2"/>
                <a:sym typeface="Montserrat 2"/>
              </a:rPr>
              <a:t>tác</a:t>
            </a:r>
            <a:r>
              <a:rPr lang="en-US" sz="2100" dirty="0">
                <a:solidFill>
                  <a:srgbClr val="0068FB"/>
                </a:solidFill>
                <a:latin typeface="Montserrat 2"/>
                <a:ea typeface="Montserrat 2"/>
                <a:cs typeface="Montserrat 2"/>
                <a:sym typeface="Montserrat 2"/>
              </a:rPr>
              <a:t>:</a:t>
            </a:r>
          </a:p>
        </p:txBody>
      </p:sp>
      <p:sp>
        <p:nvSpPr>
          <p:cNvPr id="45" name="TextBox 45"/>
          <p:cNvSpPr txBox="1"/>
          <p:nvPr/>
        </p:nvSpPr>
        <p:spPr>
          <a:xfrm>
            <a:off x="12786895" y="5924260"/>
            <a:ext cx="4734669" cy="1041654"/>
          </a:xfrm>
          <a:prstGeom prst="rect">
            <a:avLst/>
          </a:prstGeom>
        </p:spPr>
        <p:txBody>
          <a:bodyPr lIns="0" tIns="0" rIns="0" bIns="0" rtlCol="0" anchor="t">
            <a:spAutoFit/>
          </a:bodyPr>
          <a:lstStyle/>
          <a:p>
            <a:pPr algn="just">
              <a:lnSpc>
                <a:spcPts val="2793"/>
              </a:lnSpc>
            </a:pPr>
            <a:r>
              <a:rPr lang="en-US" sz="2100">
                <a:solidFill>
                  <a:srgbClr val="0068FB"/>
                </a:solidFill>
                <a:latin typeface="Montserrat 2"/>
                <a:ea typeface="Montserrat 2"/>
                <a:cs typeface="Montserrat 2"/>
                <a:sym typeface="Montserrat 2"/>
              </a:rPr>
              <a:t>Tích hợp dịch vụ chữ ký số &amp; chứng từ điện tử trong hoạt động Thương mại Điện tử</a:t>
            </a:r>
          </a:p>
        </p:txBody>
      </p:sp>
      <p:sp>
        <p:nvSpPr>
          <p:cNvPr id="46" name="TextBox 46"/>
          <p:cNvSpPr txBox="1"/>
          <p:nvPr/>
        </p:nvSpPr>
        <p:spPr>
          <a:xfrm>
            <a:off x="12742500" y="7613566"/>
            <a:ext cx="4734669" cy="689229"/>
          </a:xfrm>
          <a:prstGeom prst="rect">
            <a:avLst/>
          </a:prstGeom>
        </p:spPr>
        <p:txBody>
          <a:bodyPr lIns="0" tIns="0" rIns="0" bIns="0" rtlCol="0" anchor="t">
            <a:spAutoFit/>
          </a:bodyPr>
          <a:lstStyle/>
          <a:p>
            <a:pPr algn="just">
              <a:lnSpc>
                <a:spcPts val="2793"/>
              </a:lnSpc>
            </a:pPr>
            <a:r>
              <a:rPr lang="en-US" sz="2100">
                <a:solidFill>
                  <a:srgbClr val="0068FB"/>
                </a:solidFill>
                <a:latin typeface="Montserrat 2"/>
                <a:ea typeface="Montserrat 2"/>
                <a:cs typeface="Montserrat 2"/>
                <a:sym typeface="Montserrat 2"/>
              </a:rPr>
              <a:t>Lĩnh vực Logistics &amp; khai báo hải quan </a:t>
            </a:r>
          </a:p>
        </p:txBody>
      </p:sp>
      <p:sp>
        <p:nvSpPr>
          <p:cNvPr id="47" name="TextBox 47"/>
          <p:cNvSpPr txBox="1"/>
          <p:nvPr/>
        </p:nvSpPr>
        <p:spPr>
          <a:xfrm>
            <a:off x="12727924" y="9067367"/>
            <a:ext cx="4734669" cy="689229"/>
          </a:xfrm>
          <a:prstGeom prst="rect">
            <a:avLst/>
          </a:prstGeom>
        </p:spPr>
        <p:txBody>
          <a:bodyPr lIns="0" tIns="0" rIns="0" bIns="0" rtlCol="0" anchor="t">
            <a:spAutoFit/>
          </a:bodyPr>
          <a:lstStyle/>
          <a:p>
            <a:pPr algn="just">
              <a:lnSpc>
                <a:spcPts val="2793"/>
              </a:lnSpc>
            </a:pPr>
            <a:r>
              <a:rPr lang="en-US" sz="2100">
                <a:solidFill>
                  <a:srgbClr val="0068FB"/>
                </a:solidFill>
                <a:latin typeface="Montserrat 2"/>
                <a:ea typeface="Montserrat 2"/>
                <a:cs typeface="Montserrat 2"/>
                <a:sym typeface="Montserrat 2"/>
              </a:rPr>
              <a:t>Giải pháp số hoá quy trình xuất nhập khẩu </a:t>
            </a:r>
          </a:p>
        </p:txBody>
      </p:sp>
      <p:grpSp>
        <p:nvGrpSpPr>
          <p:cNvPr id="4" name="Group 4">
            <a:extLst>
              <a:ext uri="{FF2B5EF4-FFF2-40B4-BE49-F238E27FC236}">
                <a16:creationId xmlns:a16="http://schemas.microsoft.com/office/drawing/2014/main" id="{B313891D-A973-88F3-BF11-0987312B7C32}"/>
              </a:ext>
            </a:extLst>
          </p:cNvPr>
          <p:cNvGrpSpPr/>
          <p:nvPr/>
        </p:nvGrpSpPr>
        <p:grpSpPr>
          <a:xfrm>
            <a:off x="0" y="0"/>
            <a:ext cx="1569494" cy="1569494"/>
            <a:chOff x="0" y="0"/>
            <a:chExt cx="2092659" cy="2092659"/>
          </a:xfrm>
        </p:grpSpPr>
        <p:sp>
          <p:nvSpPr>
            <p:cNvPr id="5" name="Freeform 5">
              <a:extLst>
                <a:ext uri="{FF2B5EF4-FFF2-40B4-BE49-F238E27FC236}">
                  <a16:creationId xmlns:a16="http://schemas.microsoft.com/office/drawing/2014/main" id="{D3FC4550-4A24-59F4-1245-E8B82FBF5A5E}"/>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7"/>
              <a:stretch>
                <a:fillRect/>
              </a:stretch>
            </a:blipFill>
          </p:spPr>
          <p:txBody>
            <a:bodyPr/>
            <a:lstStyle/>
            <a:p>
              <a:endParaRPr lang="vi-VN"/>
            </a:p>
          </p:txBody>
        </p:sp>
        <p:sp>
          <p:nvSpPr>
            <p:cNvPr id="6" name="Freeform 6">
              <a:extLst>
                <a:ext uri="{FF2B5EF4-FFF2-40B4-BE49-F238E27FC236}">
                  <a16:creationId xmlns:a16="http://schemas.microsoft.com/office/drawing/2014/main" id="{5345FC90-B892-2B61-B891-7A7AB2344B78}"/>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8"/>
              <a:stretch>
                <a:fillRect/>
              </a:stretch>
            </a:blipFill>
          </p:spPr>
          <p:txBody>
            <a:bodyPr/>
            <a:lstStyle/>
            <a:p>
              <a:endParaRPr lang="vi-VN"/>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D9B7070-FAE2-D4D9-BC44-54066B30268A}"/>
              </a:ext>
            </a:extLst>
          </p:cNvPr>
          <p:cNvPicPr>
            <a:picLocks noChangeAspect="1"/>
          </p:cNvPicPr>
          <p:nvPr/>
        </p:nvPicPr>
        <p:blipFill>
          <a:blip r:embed="rId2"/>
          <a:stretch>
            <a:fillRect/>
          </a:stretch>
        </p:blipFill>
        <p:spPr>
          <a:xfrm>
            <a:off x="6651692" y="1903500"/>
            <a:ext cx="4984615" cy="6480000"/>
          </a:xfrm>
          <a:prstGeom prst="rect">
            <a:avLst/>
          </a:prstGeom>
        </p:spPr>
      </p:pic>
      <p:grpSp>
        <p:nvGrpSpPr>
          <p:cNvPr id="4" name="Group 4">
            <a:extLst>
              <a:ext uri="{FF2B5EF4-FFF2-40B4-BE49-F238E27FC236}">
                <a16:creationId xmlns:a16="http://schemas.microsoft.com/office/drawing/2014/main" id="{DD520B2E-AF79-678C-9D78-E99BF76166EA}"/>
              </a:ext>
            </a:extLst>
          </p:cNvPr>
          <p:cNvGrpSpPr/>
          <p:nvPr/>
        </p:nvGrpSpPr>
        <p:grpSpPr>
          <a:xfrm>
            <a:off x="0" y="0"/>
            <a:ext cx="1569494" cy="1569494"/>
            <a:chOff x="0" y="0"/>
            <a:chExt cx="2092659" cy="2092659"/>
          </a:xfrm>
        </p:grpSpPr>
        <p:sp>
          <p:nvSpPr>
            <p:cNvPr id="5" name="Freeform 5">
              <a:extLst>
                <a:ext uri="{FF2B5EF4-FFF2-40B4-BE49-F238E27FC236}">
                  <a16:creationId xmlns:a16="http://schemas.microsoft.com/office/drawing/2014/main" id="{96271A68-3AE5-2D72-BF0B-9A71FFAA1E17}"/>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2B9FCA10-5566-300B-EBAF-2459DB30F9E1}"/>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spTree>
    <p:extLst>
      <p:ext uri="{BB962C8B-B14F-4D97-AF65-F5344CB8AC3E}">
        <p14:creationId xmlns:p14="http://schemas.microsoft.com/office/powerpoint/2010/main" val="2253090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6272" y="0"/>
            <a:ext cx="1569494" cy="1569494"/>
            <a:chOff x="0" y="0"/>
            <a:chExt cx="2092659" cy="2092659"/>
          </a:xfrm>
        </p:grpSpPr>
        <p:sp>
          <p:nvSpPr>
            <p:cNvPr id="3" name="Freeform 3"/>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2"/>
              <a:stretch>
                <a:fillRect/>
              </a:stretch>
            </a:blipFill>
          </p:spPr>
          <p:txBody>
            <a:bodyPr/>
            <a:lstStyle/>
            <a:p>
              <a:endParaRPr lang="vi-VN"/>
            </a:p>
          </p:txBody>
        </p:sp>
        <p:sp>
          <p:nvSpPr>
            <p:cNvPr id="4" name="Freeform 4"/>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3"/>
              <a:stretch>
                <a:fillRect/>
              </a:stretch>
            </a:blipFill>
          </p:spPr>
          <p:txBody>
            <a:bodyPr/>
            <a:lstStyle/>
            <a:p>
              <a:endParaRPr lang="vi-VN"/>
            </a:p>
          </p:txBody>
        </p:sp>
      </p:grpSp>
      <p:pic>
        <p:nvPicPr>
          <p:cNvPr id="7" name="Image 0" descr="preencoded.png"/>
          <p:cNvPicPr>
            <a:picLocks noChangeAspect="1"/>
          </p:cNvPicPr>
          <p:nvPr/>
        </p:nvPicPr>
        <p:blipFill>
          <a:blip r:embed="rId4"/>
          <a:stretch>
            <a:fillRect/>
          </a:stretch>
        </p:blipFill>
        <p:spPr>
          <a:xfrm>
            <a:off x="784747" y="1745347"/>
            <a:ext cx="10206784" cy="5783806"/>
          </a:xfrm>
          <a:prstGeom prst="rect">
            <a:avLst/>
          </a:prstGeom>
        </p:spPr>
      </p:pic>
      <p:sp>
        <p:nvSpPr>
          <p:cNvPr id="8" name="TextBox 7"/>
          <p:cNvSpPr txBox="1"/>
          <p:nvPr/>
        </p:nvSpPr>
        <p:spPr>
          <a:xfrm>
            <a:off x="1836162" y="281699"/>
            <a:ext cx="14623038" cy="707886"/>
          </a:xfrm>
          <a:prstGeom prst="rect">
            <a:avLst/>
          </a:prstGeom>
          <a:noFill/>
        </p:spPr>
        <p:txBody>
          <a:bodyPr wrap="square" rtlCol="0">
            <a:spAutoFit/>
          </a:bodyPr>
          <a:lstStyle/>
          <a:p>
            <a:pPr algn="ctr"/>
            <a:r>
              <a:rPr lang="vi-VN" sz="4000" dirty="0">
                <a:solidFill>
                  <a:schemeClr val="accent1">
                    <a:lumMod val="75000"/>
                  </a:schemeClr>
                </a:solidFill>
                <a:latin typeface="Montserrat 2" panose="020B0604020202020204" charset="0"/>
              </a:rPr>
              <a:t>TÍCH HỢP CHỮ KÝ SỐ TỪ XA</a:t>
            </a:r>
          </a:p>
        </p:txBody>
      </p:sp>
      <p:sp>
        <p:nvSpPr>
          <p:cNvPr id="9" name="Rectangle 8"/>
          <p:cNvSpPr/>
          <p:nvPr/>
        </p:nvSpPr>
        <p:spPr>
          <a:xfrm>
            <a:off x="11776278" y="2337152"/>
            <a:ext cx="5902122" cy="3554819"/>
          </a:xfrm>
          <a:prstGeom prst="rect">
            <a:avLst/>
          </a:prstGeom>
        </p:spPr>
        <p:txBody>
          <a:bodyPr wrap="square">
            <a:spAutoFit/>
          </a:bodyPr>
          <a:lstStyle/>
          <a:p>
            <a:pPr>
              <a:lnSpc>
                <a:spcPct val="150000"/>
              </a:lnSpc>
            </a:pPr>
            <a:r>
              <a:rPr lang="en-US" sz="3000" dirty="0">
                <a:solidFill>
                  <a:schemeClr val="tx2">
                    <a:lumMod val="75000"/>
                  </a:schemeClr>
                </a:solidFill>
                <a:latin typeface="Montserrat 2" panose="020B0604020202020204" charset="0"/>
                <a:ea typeface="Tomorrow" pitchFamily="34" charset="-122"/>
                <a:cs typeface="Tomorrow" pitchFamily="34" charset="-120"/>
              </a:rPr>
              <a:t>VAN-LOGISTIC </a:t>
            </a:r>
            <a:r>
              <a:rPr lang="en-US" sz="3000" dirty="0" err="1">
                <a:solidFill>
                  <a:schemeClr val="tx2">
                    <a:lumMod val="75000"/>
                  </a:schemeClr>
                </a:solidFill>
                <a:latin typeface="Montserrat 2" panose="020B0604020202020204" charset="0"/>
                <a:ea typeface="Tomorrow" pitchFamily="34" charset="-122"/>
                <a:cs typeface="Tomorrow" pitchFamily="34" charset="-120"/>
              </a:rPr>
              <a:t>tích</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hợp</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chữ</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ký</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số</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từ</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xa</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cho</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phép</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ký</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hồ</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sơ</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trực</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tiếp</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trên</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phần</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mềm</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mà</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không</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cần</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chuyển</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đổi</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nền</a:t>
            </a:r>
            <a:r>
              <a:rPr lang="en-US" sz="3000" dirty="0">
                <a:solidFill>
                  <a:schemeClr val="tx2">
                    <a:lumMod val="75000"/>
                  </a:schemeClr>
                </a:solidFill>
                <a:latin typeface="Montserrat 2" panose="020B0604020202020204" charset="0"/>
                <a:ea typeface="Tomorrow" pitchFamily="34" charset="-122"/>
                <a:cs typeface="Tomorrow" pitchFamily="34" charset="-120"/>
              </a:rPr>
              <a:t> </a:t>
            </a:r>
            <a:r>
              <a:rPr lang="en-US" sz="3000" dirty="0" err="1">
                <a:solidFill>
                  <a:schemeClr val="tx2">
                    <a:lumMod val="75000"/>
                  </a:schemeClr>
                </a:solidFill>
                <a:latin typeface="Montserrat 2" panose="020B0604020202020204" charset="0"/>
                <a:ea typeface="Tomorrow" pitchFamily="34" charset="-122"/>
                <a:cs typeface="Tomorrow" pitchFamily="34" charset="-120"/>
              </a:rPr>
              <a:t>tảng</a:t>
            </a:r>
            <a:r>
              <a:rPr lang="en-US" sz="3000" dirty="0">
                <a:solidFill>
                  <a:schemeClr val="tx2">
                    <a:lumMod val="75000"/>
                  </a:schemeClr>
                </a:solidFill>
                <a:latin typeface="Montserrat 2" panose="020B0604020202020204" charset="0"/>
                <a:ea typeface="Tomorrow" pitchFamily="34" charset="-122"/>
                <a:cs typeface="Tomorrow" pitchFamily="34" charset="-120"/>
              </a:rPr>
              <a:t>.</a:t>
            </a:r>
            <a:endParaRPr lang="en-US" sz="3000" dirty="0">
              <a:solidFill>
                <a:schemeClr val="tx2">
                  <a:lumMod val="75000"/>
                </a:schemeClr>
              </a:solidFill>
              <a:latin typeface="Montserrat 2" panose="020B0604020202020204" charset="0"/>
            </a:endParaRPr>
          </a:p>
        </p:txBody>
      </p:sp>
      <p:sp>
        <p:nvSpPr>
          <p:cNvPr id="10" name="Shape 4"/>
          <p:cNvSpPr/>
          <p:nvPr/>
        </p:nvSpPr>
        <p:spPr>
          <a:xfrm>
            <a:off x="2358459" y="8025463"/>
            <a:ext cx="4680000" cy="1512000"/>
          </a:xfrm>
          <a:prstGeom prst="roundRect">
            <a:avLst>
              <a:gd name="adj" fmla="val 7557"/>
            </a:avLst>
          </a:prstGeom>
          <a:solidFill>
            <a:srgbClr val="FCFCFC"/>
          </a:solidFill>
          <a:ln w="14288">
            <a:solidFill>
              <a:srgbClr val="D6D0D0"/>
            </a:solidFill>
            <a:prstDash val="solid"/>
          </a:ln>
        </p:spPr>
        <p:txBody>
          <a:bodyPr/>
          <a:lstStyle/>
          <a:p>
            <a:endParaRPr lang="vi-VN"/>
          </a:p>
        </p:txBody>
      </p:sp>
      <p:sp>
        <p:nvSpPr>
          <p:cNvPr id="11" name="Shape 5"/>
          <p:cNvSpPr/>
          <p:nvPr/>
        </p:nvSpPr>
        <p:spPr>
          <a:xfrm>
            <a:off x="2473904" y="8060430"/>
            <a:ext cx="95406" cy="1469131"/>
          </a:xfrm>
          <a:prstGeom prst="roundRect">
            <a:avLst>
              <a:gd name="adj" fmla="val 32558"/>
            </a:avLst>
          </a:prstGeom>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12" name="Text 6"/>
          <p:cNvSpPr/>
          <p:nvPr/>
        </p:nvSpPr>
        <p:spPr>
          <a:xfrm>
            <a:off x="2645114" y="8198692"/>
            <a:ext cx="3386691" cy="556052"/>
          </a:xfrm>
          <a:prstGeom prst="rect">
            <a:avLst/>
          </a:prstGeom>
          <a:noFill/>
          <a:ln/>
        </p:spPr>
        <p:txBody>
          <a:bodyPr wrap="none" lIns="0" tIns="0" rIns="0" bIns="0" rtlCol="0" anchor="t"/>
          <a:lstStyle/>
          <a:p>
            <a:pPr marL="0" indent="0" algn="l">
              <a:lnSpc>
                <a:spcPts val="1500"/>
              </a:lnSpc>
              <a:buNone/>
            </a:pPr>
            <a:r>
              <a:rPr lang="en-US" sz="2000" dirty="0">
                <a:solidFill>
                  <a:schemeClr val="tx2">
                    <a:lumMod val="60000"/>
                    <a:lumOff val="40000"/>
                  </a:schemeClr>
                </a:solidFill>
                <a:latin typeface="Montserrat 2" panose="020B0604020202020204" charset="0"/>
                <a:ea typeface="Tomorrow Semi Bold" pitchFamily="34" charset="-122"/>
                <a:cs typeface="Tomorrow Semi Bold" pitchFamily="34" charset="-120"/>
              </a:rPr>
              <a:t>Ký số đa dạng</a:t>
            </a:r>
            <a:endParaRPr lang="en-US" sz="2000" dirty="0">
              <a:solidFill>
                <a:schemeClr val="tx2">
                  <a:lumMod val="60000"/>
                  <a:lumOff val="40000"/>
                </a:schemeClr>
              </a:solidFill>
              <a:latin typeface="Montserrat 2" panose="020B0604020202020204" charset="0"/>
            </a:endParaRPr>
          </a:p>
        </p:txBody>
      </p:sp>
      <p:sp>
        <p:nvSpPr>
          <p:cNvPr id="13" name="Text 7"/>
          <p:cNvSpPr/>
          <p:nvPr/>
        </p:nvSpPr>
        <p:spPr>
          <a:xfrm>
            <a:off x="2645116" y="8457652"/>
            <a:ext cx="4320000" cy="1067276"/>
          </a:xfrm>
          <a:prstGeom prst="rect">
            <a:avLst/>
          </a:prstGeom>
          <a:noFill/>
          <a:ln/>
        </p:spPr>
        <p:txBody>
          <a:bodyPr wrap="square" lIns="0" tIns="0" rIns="0" bIns="0" rtlCol="0" anchor="t"/>
          <a:lstStyle/>
          <a:p>
            <a:pPr marL="0" indent="0" algn="l">
              <a:lnSpc>
                <a:spcPct val="150000"/>
              </a:lnSpc>
              <a:buNone/>
            </a:pPr>
            <a:r>
              <a:rPr lang="en-US" dirty="0">
                <a:solidFill>
                  <a:srgbClr val="61615C"/>
                </a:solidFill>
                <a:latin typeface="Montserrat 2" panose="020B0604020202020204" charset="0"/>
                <a:ea typeface="Tomorrow" pitchFamily="34" charset="-122"/>
                <a:cs typeface="Tomorrow" pitchFamily="34" charset="-120"/>
              </a:rPr>
              <a:t>Hỗ trợ token USB và chữ ký số từ xa (remote signing)</a:t>
            </a:r>
            <a:endParaRPr lang="en-US" dirty="0">
              <a:latin typeface="Montserrat 2" panose="020B0604020202020204" charset="0"/>
            </a:endParaRPr>
          </a:p>
        </p:txBody>
      </p:sp>
      <p:sp>
        <p:nvSpPr>
          <p:cNvPr id="15" name="Shape 4"/>
          <p:cNvSpPr/>
          <p:nvPr/>
        </p:nvSpPr>
        <p:spPr>
          <a:xfrm>
            <a:off x="11353800" y="7969383"/>
            <a:ext cx="4680000" cy="1512000"/>
          </a:xfrm>
          <a:prstGeom prst="roundRect">
            <a:avLst>
              <a:gd name="adj" fmla="val 7557"/>
            </a:avLst>
          </a:prstGeom>
          <a:solidFill>
            <a:srgbClr val="FCFCFC"/>
          </a:solidFill>
          <a:ln w="14288">
            <a:solidFill>
              <a:srgbClr val="D6D0D0"/>
            </a:solidFill>
            <a:prstDash val="solid"/>
          </a:ln>
        </p:spPr>
        <p:txBody>
          <a:bodyPr/>
          <a:lstStyle/>
          <a:p>
            <a:endParaRPr lang="vi-VN"/>
          </a:p>
        </p:txBody>
      </p:sp>
      <p:sp>
        <p:nvSpPr>
          <p:cNvPr id="16" name="Shape 5"/>
          <p:cNvSpPr/>
          <p:nvPr/>
        </p:nvSpPr>
        <p:spPr>
          <a:xfrm>
            <a:off x="11477800" y="8001828"/>
            <a:ext cx="97609" cy="1472180"/>
          </a:xfrm>
          <a:prstGeom prst="roundRect">
            <a:avLst>
              <a:gd name="adj" fmla="val 32558"/>
            </a:avLst>
          </a:prstGeom>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17" name="Text 6"/>
          <p:cNvSpPr/>
          <p:nvPr/>
        </p:nvSpPr>
        <p:spPr>
          <a:xfrm>
            <a:off x="11679514" y="8125032"/>
            <a:ext cx="3493569" cy="1047373"/>
          </a:xfrm>
          <a:prstGeom prst="rect">
            <a:avLst/>
          </a:prstGeom>
          <a:noFill/>
          <a:ln/>
        </p:spPr>
        <p:txBody>
          <a:bodyPr wrap="none" lIns="0" tIns="0" rIns="0" bIns="0" rtlCol="0" anchor="t"/>
          <a:lstStyle/>
          <a:p>
            <a:pPr marL="0" indent="0" algn="l">
              <a:lnSpc>
                <a:spcPts val="1500"/>
              </a:lnSpc>
              <a:buNone/>
            </a:pPr>
            <a:r>
              <a:rPr lang="vi-VN" sz="2000" dirty="0">
                <a:solidFill>
                  <a:schemeClr val="tx2">
                    <a:lumMod val="60000"/>
                    <a:lumOff val="40000"/>
                  </a:schemeClr>
                </a:solidFill>
                <a:latin typeface="Montserrat 2" panose="020B0604020202020204" charset="0"/>
              </a:rPr>
              <a:t>Xử lý nhanh chóng</a:t>
            </a:r>
          </a:p>
          <a:p>
            <a:pPr marL="0" indent="0" algn="l">
              <a:lnSpc>
                <a:spcPts val="1500"/>
              </a:lnSpc>
              <a:buNone/>
            </a:pPr>
            <a:endParaRPr lang="en-US" sz="2000" dirty="0">
              <a:solidFill>
                <a:schemeClr val="tx2">
                  <a:lumMod val="60000"/>
                  <a:lumOff val="40000"/>
                </a:schemeClr>
              </a:solidFill>
              <a:latin typeface="Montserrat 2" panose="020B0604020202020204" charset="0"/>
            </a:endParaRPr>
          </a:p>
        </p:txBody>
      </p:sp>
      <p:sp>
        <p:nvSpPr>
          <p:cNvPr id="21" name="Rectangle 20"/>
          <p:cNvSpPr/>
          <p:nvPr/>
        </p:nvSpPr>
        <p:spPr>
          <a:xfrm>
            <a:off x="11713800" y="8315658"/>
            <a:ext cx="4320000" cy="1289199"/>
          </a:xfrm>
          <a:prstGeom prst="rect">
            <a:avLst/>
          </a:prstGeom>
        </p:spPr>
        <p:txBody>
          <a:bodyPr wrap="square">
            <a:spAutoFit/>
          </a:bodyPr>
          <a:lstStyle/>
          <a:p>
            <a:pPr>
              <a:lnSpc>
                <a:spcPct val="150000"/>
              </a:lnSpc>
            </a:pPr>
            <a:r>
              <a:rPr lang="en-US" dirty="0" err="1">
                <a:solidFill>
                  <a:srgbClr val="61615C"/>
                </a:solidFill>
                <a:latin typeface="Montserrat 2" panose="020B0604020202020204" charset="0"/>
                <a:ea typeface="Tomorrow" pitchFamily="34" charset="-122"/>
                <a:cs typeface="Tomorrow" pitchFamily="34" charset="-120"/>
              </a:rPr>
              <a:t>Ký</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nhiều</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hồ</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sơ</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cùng</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lúc</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rút</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ngắn</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thời</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gian</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xử</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lý</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đáng</a:t>
            </a:r>
            <a:r>
              <a:rPr lang="en-US" dirty="0">
                <a:solidFill>
                  <a:srgbClr val="61615C"/>
                </a:solidFill>
                <a:latin typeface="Montserrat 2" panose="020B0604020202020204" charset="0"/>
                <a:ea typeface="Tomorrow" pitchFamily="34" charset="-122"/>
                <a:cs typeface="Tomorrow" pitchFamily="34" charset="-120"/>
              </a:rPr>
              <a:t> </a:t>
            </a:r>
            <a:r>
              <a:rPr lang="en-US" dirty="0" err="1">
                <a:solidFill>
                  <a:srgbClr val="61615C"/>
                </a:solidFill>
                <a:latin typeface="Montserrat 2" panose="020B0604020202020204" charset="0"/>
                <a:ea typeface="Tomorrow" pitchFamily="34" charset="-122"/>
                <a:cs typeface="Tomorrow" pitchFamily="34" charset="-120"/>
              </a:rPr>
              <a:t>kể</a:t>
            </a:r>
            <a:endParaRPr lang="en-US" dirty="0">
              <a:latin typeface="Montserrat 2" panose="020B06040202020202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vuhai.co/wp-content/uploads/2025/06/imageedit_6_64270411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292" y="1285630"/>
            <a:ext cx="12378816" cy="480914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p:cNvGrpSpPr/>
          <p:nvPr/>
        </p:nvGrpSpPr>
        <p:grpSpPr>
          <a:xfrm>
            <a:off x="0" y="0"/>
            <a:ext cx="1569494" cy="1569494"/>
            <a:chOff x="0" y="0"/>
            <a:chExt cx="2092659" cy="2092659"/>
          </a:xfrm>
        </p:grpSpPr>
        <p:sp>
          <p:nvSpPr>
            <p:cNvPr id="4"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5"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sp>
        <p:nvSpPr>
          <p:cNvPr id="2" name="TextBox 1"/>
          <p:cNvSpPr txBox="1"/>
          <p:nvPr/>
        </p:nvSpPr>
        <p:spPr>
          <a:xfrm>
            <a:off x="3292392" y="369213"/>
            <a:ext cx="11474616" cy="861774"/>
          </a:xfrm>
          <a:prstGeom prst="rect">
            <a:avLst/>
          </a:prstGeom>
          <a:noFill/>
        </p:spPr>
        <p:txBody>
          <a:bodyPr wrap="none" rtlCol="0">
            <a:spAutoFit/>
          </a:bodyPr>
          <a:lstStyle/>
          <a:p>
            <a:r>
              <a:rPr lang="vi-VN" sz="5000" dirty="0">
                <a:solidFill>
                  <a:schemeClr val="tx2">
                    <a:lumMod val="75000"/>
                  </a:schemeClr>
                </a:solidFill>
                <a:latin typeface="Montserrat 2" panose="020B0604020202020204" charset="0"/>
              </a:rPr>
              <a:t>TRA CỨU &amp; THỐNG KÊ HỒ SƠ C/O </a:t>
            </a:r>
            <a:endParaRPr lang="en-US" sz="5000" dirty="0">
              <a:solidFill>
                <a:schemeClr val="tx2">
                  <a:lumMod val="75000"/>
                </a:schemeClr>
              </a:solidFill>
              <a:latin typeface="Montserrat 2" panose="020B0604020202020204" charset="0"/>
            </a:endParaRPr>
          </a:p>
        </p:txBody>
      </p:sp>
      <p:sp>
        <p:nvSpPr>
          <p:cNvPr id="12" name="Rounded Rectangle 11"/>
          <p:cNvSpPr/>
          <p:nvPr/>
        </p:nvSpPr>
        <p:spPr>
          <a:xfrm>
            <a:off x="937148" y="6266533"/>
            <a:ext cx="6553200" cy="180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0734869" y="8238294"/>
            <a:ext cx="6553200" cy="180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937148" y="8238294"/>
            <a:ext cx="6553200" cy="180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0734869" y="6266533"/>
            <a:ext cx="6553200" cy="180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stretch>
            <a:fillRect/>
          </a:stretch>
        </p:blipFill>
        <p:spPr>
          <a:xfrm>
            <a:off x="332483" y="6248533"/>
            <a:ext cx="1826389" cy="183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6"/>
          <a:stretch>
            <a:fillRect/>
          </a:stretch>
        </p:blipFill>
        <p:spPr>
          <a:xfrm>
            <a:off x="332482" y="8220294"/>
            <a:ext cx="1826389" cy="183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7"/>
          <a:stretch>
            <a:fillRect/>
          </a:stretch>
        </p:blipFill>
        <p:spPr>
          <a:xfrm>
            <a:off x="9525000" y="8238294"/>
            <a:ext cx="1836139" cy="183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p:cNvSpPr txBox="1"/>
          <p:nvPr/>
        </p:nvSpPr>
        <p:spPr>
          <a:xfrm>
            <a:off x="2438400" y="6591300"/>
            <a:ext cx="5051948" cy="1384995"/>
          </a:xfrm>
          <a:prstGeom prst="rect">
            <a:avLst/>
          </a:prstGeom>
          <a:noFill/>
        </p:spPr>
        <p:txBody>
          <a:bodyPr wrap="square" rtlCol="0">
            <a:spAutoFit/>
          </a:bodyPr>
          <a:lstStyle/>
          <a:p>
            <a:pPr algn="ctr"/>
            <a:r>
              <a:rPr lang="en-US" sz="2400" b="1" dirty="0" err="1">
                <a:solidFill>
                  <a:schemeClr val="bg1"/>
                </a:solidFill>
                <a:latin typeface="Montserrat 2" panose="020B0604020202020204" charset="0"/>
              </a:rPr>
              <a:t>Tiết</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kiệm</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thời</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gian</a:t>
            </a:r>
            <a:endParaRPr lang="en-US" sz="2400" b="1" dirty="0">
              <a:solidFill>
                <a:schemeClr val="bg1"/>
              </a:solidFill>
              <a:latin typeface="Montserrat 2" panose="020B0604020202020204" charset="0"/>
            </a:endParaRPr>
          </a:p>
          <a:p>
            <a:r>
              <a:rPr lang="en-US" sz="2000" dirty="0" err="1">
                <a:solidFill>
                  <a:schemeClr val="bg1"/>
                </a:solidFill>
                <a:latin typeface="Montserrat 2" panose="020B0604020202020204" charset="0"/>
              </a:rPr>
              <a:t>Tự</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động</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tổng</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hợp</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dữ</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liệu</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giảm</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thiểu</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thao</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tác</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thủ</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công</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khi</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lập</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báo</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cáo</a:t>
            </a:r>
            <a:r>
              <a:rPr lang="en-US" sz="2000" dirty="0">
                <a:solidFill>
                  <a:schemeClr val="bg1"/>
                </a:solidFill>
                <a:latin typeface="Montserrat 2" panose="020B0604020202020204" charset="0"/>
              </a:rPr>
              <a:t>.</a:t>
            </a:r>
          </a:p>
        </p:txBody>
      </p:sp>
      <p:sp>
        <p:nvSpPr>
          <p:cNvPr id="21" name="TextBox 20"/>
          <p:cNvSpPr txBox="1"/>
          <p:nvPr/>
        </p:nvSpPr>
        <p:spPr>
          <a:xfrm>
            <a:off x="11658599" y="6591300"/>
            <a:ext cx="5629469" cy="1354217"/>
          </a:xfrm>
          <a:prstGeom prst="rect">
            <a:avLst/>
          </a:prstGeom>
          <a:noFill/>
        </p:spPr>
        <p:txBody>
          <a:bodyPr wrap="square" rtlCol="0">
            <a:spAutoFit/>
          </a:bodyPr>
          <a:lstStyle/>
          <a:p>
            <a:pPr algn="ctr"/>
            <a:r>
              <a:rPr lang="vi-VN" sz="2400" b="1" dirty="0">
                <a:solidFill>
                  <a:schemeClr val="bg1"/>
                </a:solidFill>
                <a:latin typeface="Montserrat 2" panose="020B0604020202020204" charset="0"/>
              </a:rPr>
              <a:t>Hạn chế thất lạc</a:t>
            </a:r>
          </a:p>
          <a:p>
            <a:r>
              <a:rPr lang="vi-VN" sz="2000" dirty="0">
                <a:solidFill>
                  <a:schemeClr val="bg1"/>
                </a:solidFill>
                <a:latin typeface="Montserrat 2" panose="020B0604020202020204" charset="0"/>
              </a:rPr>
              <a:t>Lưu trữ tập trung, có hệ thống — không còn lo mất hồ sơ hay sai sót dữ liệu.</a:t>
            </a:r>
          </a:p>
          <a:p>
            <a:endParaRPr lang="en-US" dirty="0"/>
          </a:p>
        </p:txBody>
      </p:sp>
      <p:pic>
        <p:nvPicPr>
          <p:cNvPr id="22" name="Picture 21"/>
          <p:cNvPicPr>
            <a:picLocks noChangeAspect="1"/>
          </p:cNvPicPr>
          <p:nvPr/>
        </p:nvPicPr>
        <p:blipFill>
          <a:blip r:embed="rId8"/>
          <a:stretch>
            <a:fillRect/>
          </a:stretch>
        </p:blipFill>
        <p:spPr>
          <a:xfrm>
            <a:off x="9541995" y="6255531"/>
            <a:ext cx="1819144" cy="183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p:cNvSpPr txBox="1"/>
          <p:nvPr/>
        </p:nvSpPr>
        <p:spPr>
          <a:xfrm>
            <a:off x="2438400" y="8479185"/>
            <a:ext cx="5051948" cy="1354217"/>
          </a:xfrm>
          <a:prstGeom prst="rect">
            <a:avLst/>
          </a:prstGeom>
          <a:noFill/>
        </p:spPr>
        <p:txBody>
          <a:bodyPr wrap="square" rtlCol="0">
            <a:spAutoFit/>
          </a:bodyPr>
          <a:lstStyle/>
          <a:p>
            <a:pPr algn="ctr"/>
            <a:r>
              <a:rPr lang="en-US" sz="2400" b="1" dirty="0" err="1">
                <a:solidFill>
                  <a:schemeClr val="bg1"/>
                </a:solidFill>
                <a:latin typeface="Montserrat 2" panose="020B0604020202020204" charset="0"/>
              </a:rPr>
              <a:t>Báo</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cáo</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nội</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bộ</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dễ</a:t>
            </a:r>
            <a:r>
              <a:rPr lang="en-US" sz="2400" b="1" dirty="0">
                <a:solidFill>
                  <a:schemeClr val="bg1"/>
                </a:solidFill>
                <a:latin typeface="Montserrat 2" panose="020B0604020202020204" charset="0"/>
              </a:rPr>
              <a:t> </a:t>
            </a:r>
            <a:r>
              <a:rPr lang="en-US" sz="2400" b="1" dirty="0" err="1">
                <a:solidFill>
                  <a:schemeClr val="bg1"/>
                </a:solidFill>
                <a:latin typeface="Montserrat 2" panose="020B0604020202020204" charset="0"/>
              </a:rPr>
              <a:t>dàng</a:t>
            </a:r>
            <a:endParaRPr lang="en-US" sz="2400" b="1" dirty="0">
              <a:solidFill>
                <a:schemeClr val="bg1"/>
              </a:solidFill>
              <a:latin typeface="Montserrat 2" panose="020B0604020202020204" charset="0"/>
            </a:endParaRPr>
          </a:p>
          <a:p>
            <a:r>
              <a:rPr lang="en-US" sz="2000" dirty="0" err="1">
                <a:solidFill>
                  <a:schemeClr val="bg1"/>
                </a:solidFill>
                <a:latin typeface="Montserrat 2" panose="020B0604020202020204" charset="0"/>
              </a:rPr>
              <a:t>Xuất</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báo</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cáo</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nhanh</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hỗ</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trợ</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kiểm</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tra</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và</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đối</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chiếu</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số</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liệu</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theo</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từng</a:t>
            </a:r>
            <a:r>
              <a:rPr lang="en-US" sz="2000" dirty="0">
                <a:solidFill>
                  <a:schemeClr val="bg1"/>
                </a:solidFill>
                <a:latin typeface="Montserrat 2" panose="020B0604020202020204" charset="0"/>
              </a:rPr>
              <a:t> </a:t>
            </a:r>
            <a:r>
              <a:rPr lang="en-US" sz="2000" dirty="0" err="1">
                <a:solidFill>
                  <a:schemeClr val="bg1"/>
                </a:solidFill>
                <a:latin typeface="Montserrat 2" panose="020B0604020202020204" charset="0"/>
              </a:rPr>
              <a:t>kỳ</a:t>
            </a:r>
            <a:r>
              <a:rPr lang="en-US" sz="2000" dirty="0">
                <a:solidFill>
                  <a:schemeClr val="bg1"/>
                </a:solidFill>
                <a:latin typeface="Montserrat 2" panose="020B0604020202020204" charset="0"/>
              </a:rPr>
              <a:t>.</a:t>
            </a:r>
          </a:p>
          <a:p>
            <a:endParaRPr lang="en-US" dirty="0"/>
          </a:p>
        </p:txBody>
      </p:sp>
      <p:sp>
        <p:nvSpPr>
          <p:cNvPr id="25" name="TextBox 24"/>
          <p:cNvSpPr txBox="1"/>
          <p:nvPr/>
        </p:nvSpPr>
        <p:spPr>
          <a:xfrm>
            <a:off x="11673114" y="8565360"/>
            <a:ext cx="5614954" cy="1354217"/>
          </a:xfrm>
          <a:prstGeom prst="rect">
            <a:avLst/>
          </a:prstGeom>
          <a:noFill/>
        </p:spPr>
        <p:txBody>
          <a:bodyPr wrap="square" rtlCol="0">
            <a:spAutoFit/>
          </a:bodyPr>
          <a:lstStyle/>
          <a:p>
            <a:pPr algn="ctr"/>
            <a:r>
              <a:rPr lang="vi-VN" sz="2400" b="1" dirty="0">
                <a:solidFill>
                  <a:schemeClr val="bg1"/>
                </a:solidFill>
                <a:latin typeface="Montserrat 2" panose="020B0604020202020204" charset="0"/>
              </a:rPr>
              <a:t>Nâng cao hiệu quả quản lý</a:t>
            </a:r>
          </a:p>
          <a:p>
            <a:r>
              <a:rPr lang="vi-VN" sz="2000" dirty="0">
                <a:solidFill>
                  <a:schemeClr val="bg1"/>
                </a:solidFill>
                <a:latin typeface="Montserrat 2" panose="020B0604020202020204" charset="0"/>
              </a:rPr>
              <a:t>Tối ưu quy trình quản lý hồ sơ xuất nhập khẩu, tăng năng suất vận hành</a:t>
            </a:r>
            <a:r>
              <a:rPr lang="vi-VN" dirty="0">
                <a:solidFill>
                  <a:schemeClr val="bg1"/>
                </a:solidFill>
              </a:rPr>
              <a:t>.</a:t>
            </a:r>
          </a:p>
          <a:p>
            <a:endParaRPr lang="en-US" dirty="0">
              <a:solidFill>
                <a:schemeClr val="bg1"/>
              </a:solidFill>
            </a:endParaRPr>
          </a:p>
        </p:txBody>
      </p:sp>
    </p:spTree>
    <p:extLst>
      <p:ext uri="{BB962C8B-B14F-4D97-AF65-F5344CB8AC3E}">
        <p14:creationId xmlns:p14="http://schemas.microsoft.com/office/powerpoint/2010/main" val="69271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15672" y="2934591"/>
            <a:ext cx="7588610" cy="1573731"/>
            <a:chOff x="0" y="0"/>
            <a:chExt cx="2258098" cy="468286"/>
          </a:xfrm>
        </p:grpSpPr>
        <p:sp>
          <p:nvSpPr>
            <p:cNvPr id="3" name="Freeform 3"/>
            <p:cNvSpPr/>
            <p:nvPr/>
          </p:nvSpPr>
          <p:spPr>
            <a:xfrm>
              <a:off x="0" y="0"/>
              <a:ext cx="2258098" cy="468286"/>
            </a:xfrm>
            <a:custGeom>
              <a:avLst/>
              <a:gdLst/>
              <a:ahLst/>
              <a:cxnLst/>
              <a:rect l="l" t="t" r="r" b="b"/>
              <a:pathLst>
                <a:path w="2258098" h="468286">
                  <a:moveTo>
                    <a:pt x="22444" y="0"/>
                  </a:moveTo>
                  <a:lnTo>
                    <a:pt x="2235654" y="0"/>
                  </a:lnTo>
                  <a:cubicBezTo>
                    <a:pt x="2241606" y="0"/>
                    <a:pt x="2247315" y="2365"/>
                    <a:pt x="2251524" y="6574"/>
                  </a:cubicBezTo>
                  <a:cubicBezTo>
                    <a:pt x="2255734" y="10783"/>
                    <a:pt x="2258098" y="16492"/>
                    <a:pt x="2258098" y="22444"/>
                  </a:cubicBezTo>
                  <a:lnTo>
                    <a:pt x="2258098" y="445841"/>
                  </a:lnTo>
                  <a:cubicBezTo>
                    <a:pt x="2258098" y="451794"/>
                    <a:pt x="2255734" y="457503"/>
                    <a:pt x="2251524" y="461712"/>
                  </a:cubicBezTo>
                  <a:cubicBezTo>
                    <a:pt x="2247315" y="465921"/>
                    <a:pt x="2241606" y="468286"/>
                    <a:pt x="2235654" y="468286"/>
                  </a:cubicBezTo>
                  <a:lnTo>
                    <a:pt x="22444" y="468286"/>
                  </a:lnTo>
                  <a:cubicBezTo>
                    <a:pt x="16492" y="468286"/>
                    <a:pt x="10783" y="465921"/>
                    <a:pt x="6574" y="461712"/>
                  </a:cubicBezTo>
                  <a:cubicBezTo>
                    <a:pt x="2365" y="457503"/>
                    <a:pt x="0" y="451794"/>
                    <a:pt x="0" y="445841"/>
                  </a:cubicBezTo>
                  <a:lnTo>
                    <a:pt x="0" y="22444"/>
                  </a:lnTo>
                  <a:cubicBezTo>
                    <a:pt x="0" y="16492"/>
                    <a:pt x="2365" y="10783"/>
                    <a:pt x="6574" y="6574"/>
                  </a:cubicBezTo>
                  <a:cubicBezTo>
                    <a:pt x="10783" y="2365"/>
                    <a:pt x="16492" y="0"/>
                    <a:pt x="22444" y="0"/>
                  </a:cubicBezTo>
                  <a:close/>
                </a:path>
              </a:pathLst>
            </a:custGeom>
            <a:solidFill>
              <a:srgbClr val="008DFE"/>
            </a:solidFill>
            <a:ln cap="rnd">
              <a:noFill/>
              <a:prstDash val="solid"/>
              <a:round/>
            </a:ln>
          </p:spPr>
          <p:txBody>
            <a:bodyPr/>
            <a:lstStyle/>
            <a:p>
              <a:endParaRPr lang="vi-VN"/>
            </a:p>
          </p:txBody>
        </p:sp>
        <p:sp>
          <p:nvSpPr>
            <p:cNvPr id="4" name="TextBox 4"/>
            <p:cNvSpPr txBox="1"/>
            <p:nvPr/>
          </p:nvSpPr>
          <p:spPr>
            <a:xfrm>
              <a:off x="0" y="-38100"/>
              <a:ext cx="2258098" cy="506386"/>
            </a:xfrm>
            <a:prstGeom prst="rect">
              <a:avLst/>
            </a:prstGeom>
          </p:spPr>
          <p:txBody>
            <a:bodyPr lIns="21000" tIns="21000" rIns="21000" bIns="21000" rtlCol="0" anchor="ctr"/>
            <a:lstStyle/>
            <a:p>
              <a:pPr algn="ctr">
                <a:lnSpc>
                  <a:spcPts val="2800"/>
                </a:lnSpc>
              </a:pPr>
              <a:endParaRPr/>
            </a:p>
          </p:txBody>
        </p:sp>
      </p:grpSp>
      <p:sp>
        <p:nvSpPr>
          <p:cNvPr id="5" name="Freeform 5"/>
          <p:cNvSpPr/>
          <p:nvPr/>
        </p:nvSpPr>
        <p:spPr>
          <a:xfrm>
            <a:off x="7901221" y="2952758"/>
            <a:ext cx="1916365" cy="1733912"/>
          </a:xfrm>
          <a:custGeom>
            <a:avLst/>
            <a:gdLst/>
            <a:ahLst/>
            <a:cxnLst/>
            <a:rect l="l" t="t" r="r" b="b"/>
            <a:pathLst>
              <a:path w="1916365" h="1733912">
                <a:moveTo>
                  <a:pt x="0" y="0"/>
                </a:moveTo>
                <a:lnTo>
                  <a:pt x="1916365" y="0"/>
                </a:lnTo>
                <a:lnTo>
                  <a:pt x="1916365" y="1733912"/>
                </a:lnTo>
                <a:lnTo>
                  <a:pt x="0" y="1733912"/>
                </a:lnTo>
                <a:lnTo>
                  <a:pt x="0" y="0"/>
                </a:lnTo>
                <a:close/>
              </a:path>
            </a:pathLst>
          </a:custGeom>
          <a:blipFill>
            <a:blip r:embed="rId2">
              <a:extLst>
                <a:ext uri="{96DAC541-7B7A-43D3-8B79-37D633B846F1}">
                  <asvg:svgBlip xmlns:asvg="http://schemas.microsoft.com/office/drawing/2016/SVG/main" xmlns="" r:embed="rId3"/>
                </a:ext>
              </a:extLst>
            </a:blip>
            <a:stretch>
              <a:fillRect r="-38931"/>
            </a:stretch>
          </a:blipFill>
        </p:spPr>
        <p:txBody>
          <a:bodyPr/>
          <a:lstStyle/>
          <a:p>
            <a:endParaRPr lang="vi-VN"/>
          </a:p>
        </p:txBody>
      </p:sp>
      <p:sp>
        <p:nvSpPr>
          <p:cNvPr id="6" name="Freeform 6"/>
          <p:cNvSpPr/>
          <p:nvPr/>
        </p:nvSpPr>
        <p:spPr>
          <a:xfrm>
            <a:off x="8250512" y="3379785"/>
            <a:ext cx="925830" cy="807800"/>
          </a:xfrm>
          <a:custGeom>
            <a:avLst/>
            <a:gdLst/>
            <a:ahLst/>
            <a:cxnLst/>
            <a:rect l="l" t="t" r="r" b="b"/>
            <a:pathLst>
              <a:path w="987903" h="870491">
                <a:moveTo>
                  <a:pt x="0" y="0"/>
                </a:moveTo>
                <a:lnTo>
                  <a:pt x="987903" y="0"/>
                </a:lnTo>
                <a:lnTo>
                  <a:pt x="987903" y="870491"/>
                </a:lnTo>
                <a:lnTo>
                  <a:pt x="0" y="870491"/>
                </a:lnTo>
                <a:lnTo>
                  <a:pt x="0" y="0"/>
                </a:lnTo>
                <a:close/>
              </a:path>
            </a:pathLst>
          </a:custGeom>
          <a:blipFill>
            <a:blip r:embed="rId4"/>
            <a:stretch>
              <a:fillRect/>
            </a:stretch>
          </a:blipFill>
        </p:spPr>
        <p:txBody>
          <a:bodyPr/>
          <a:lstStyle/>
          <a:p>
            <a:endParaRPr lang="vi-VN"/>
          </a:p>
        </p:txBody>
      </p:sp>
      <p:sp>
        <p:nvSpPr>
          <p:cNvPr id="7" name="TextBox 7"/>
          <p:cNvSpPr txBox="1"/>
          <p:nvPr/>
        </p:nvSpPr>
        <p:spPr>
          <a:xfrm>
            <a:off x="9483879" y="5134497"/>
            <a:ext cx="2905207" cy="469245"/>
          </a:xfrm>
          <a:prstGeom prst="rect">
            <a:avLst/>
          </a:prstGeom>
        </p:spPr>
        <p:txBody>
          <a:bodyPr lIns="0" tIns="0" rIns="0" bIns="0" rtlCol="0" anchor="t">
            <a:spAutoFit/>
          </a:bodyPr>
          <a:lstStyle/>
          <a:p>
            <a:pPr marL="0" lvl="1" indent="0" algn="l">
              <a:lnSpc>
                <a:spcPts val="3866"/>
              </a:lnSpc>
              <a:spcBef>
                <a:spcPct val="0"/>
              </a:spcBef>
            </a:pPr>
            <a:r>
              <a:rPr lang="en-US" sz="2761">
                <a:solidFill>
                  <a:srgbClr val="FFFFFF"/>
                </a:solidFill>
                <a:latin typeface="Montserrat 2"/>
                <a:ea typeface="Montserrat 2"/>
                <a:cs typeface="Montserrat 2"/>
                <a:sym typeface="Montserrat 2"/>
              </a:rPr>
              <a:t>PHẦN 2</a:t>
            </a:r>
          </a:p>
        </p:txBody>
      </p:sp>
      <p:sp>
        <p:nvSpPr>
          <p:cNvPr id="8" name="TextBox 8"/>
          <p:cNvSpPr txBox="1"/>
          <p:nvPr/>
        </p:nvSpPr>
        <p:spPr>
          <a:xfrm>
            <a:off x="9557760" y="5551120"/>
            <a:ext cx="240173" cy="224905"/>
          </a:xfrm>
          <a:prstGeom prst="rect">
            <a:avLst/>
          </a:prstGeom>
        </p:spPr>
        <p:txBody>
          <a:bodyPr lIns="0" tIns="0" rIns="0" bIns="0" rtlCol="0" anchor="t">
            <a:spAutoFit/>
          </a:bodyPr>
          <a:lstStyle/>
          <a:p>
            <a:pPr algn="r">
              <a:lnSpc>
                <a:spcPts val="1864"/>
              </a:lnSpc>
            </a:pPr>
            <a:r>
              <a:rPr lang="en-US" sz="1331" spc="55">
                <a:solidFill>
                  <a:srgbClr val="FFFFFF"/>
                </a:solidFill>
                <a:latin typeface="Montserrat 2"/>
                <a:ea typeface="Montserrat 2"/>
                <a:cs typeface="Montserrat 2"/>
                <a:sym typeface="Montserrat 2"/>
              </a:rPr>
              <a:t>01</a:t>
            </a:r>
          </a:p>
        </p:txBody>
      </p:sp>
      <p:grpSp>
        <p:nvGrpSpPr>
          <p:cNvPr id="9" name="Group 9"/>
          <p:cNvGrpSpPr/>
          <p:nvPr/>
        </p:nvGrpSpPr>
        <p:grpSpPr>
          <a:xfrm>
            <a:off x="9547616" y="5164826"/>
            <a:ext cx="7556666" cy="1601511"/>
            <a:chOff x="0" y="0"/>
            <a:chExt cx="2209588" cy="468286"/>
          </a:xfrm>
        </p:grpSpPr>
        <p:sp>
          <p:nvSpPr>
            <p:cNvPr id="10" name="Freeform 10"/>
            <p:cNvSpPr/>
            <p:nvPr/>
          </p:nvSpPr>
          <p:spPr>
            <a:xfrm>
              <a:off x="0" y="0"/>
              <a:ext cx="2209588" cy="468286"/>
            </a:xfrm>
            <a:custGeom>
              <a:avLst/>
              <a:gdLst/>
              <a:ahLst/>
              <a:cxnLst/>
              <a:rect l="l" t="t" r="r" b="b"/>
              <a:pathLst>
                <a:path w="2209588" h="468286">
                  <a:moveTo>
                    <a:pt x="25613" y="0"/>
                  </a:moveTo>
                  <a:lnTo>
                    <a:pt x="2183975" y="0"/>
                  </a:lnTo>
                  <a:cubicBezTo>
                    <a:pt x="2198121" y="0"/>
                    <a:pt x="2209588" y="11467"/>
                    <a:pt x="2209588" y="25613"/>
                  </a:cubicBezTo>
                  <a:lnTo>
                    <a:pt x="2209588" y="442673"/>
                  </a:lnTo>
                  <a:cubicBezTo>
                    <a:pt x="2209588" y="449466"/>
                    <a:pt x="2206890" y="455981"/>
                    <a:pt x="2202086" y="460784"/>
                  </a:cubicBezTo>
                  <a:cubicBezTo>
                    <a:pt x="2197283" y="465587"/>
                    <a:pt x="2190768" y="468286"/>
                    <a:pt x="2183975" y="468286"/>
                  </a:cubicBezTo>
                  <a:lnTo>
                    <a:pt x="25613" y="468286"/>
                  </a:lnTo>
                  <a:cubicBezTo>
                    <a:pt x="11467" y="468286"/>
                    <a:pt x="0" y="456819"/>
                    <a:pt x="0" y="442673"/>
                  </a:cubicBezTo>
                  <a:lnTo>
                    <a:pt x="0" y="25613"/>
                  </a:lnTo>
                  <a:cubicBezTo>
                    <a:pt x="0" y="11467"/>
                    <a:pt x="11467" y="0"/>
                    <a:pt x="25613" y="0"/>
                  </a:cubicBezTo>
                  <a:close/>
                </a:path>
              </a:pathLst>
            </a:custGeom>
            <a:solidFill>
              <a:srgbClr val="0E61F3"/>
            </a:solidFill>
            <a:ln cap="rnd">
              <a:noFill/>
              <a:prstDash val="solid"/>
              <a:round/>
            </a:ln>
          </p:spPr>
          <p:txBody>
            <a:bodyPr/>
            <a:lstStyle/>
            <a:p>
              <a:endParaRPr lang="vi-VN"/>
            </a:p>
          </p:txBody>
        </p:sp>
        <p:sp>
          <p:nvSpPr>
            <p:cNvPr id="11" name="TextBox 11"/>
            <p:cNvSpPr txBox="1"/>
            <p:nvPr/>
          </p:nvSpPr>
          <p:spPr>
            <a:xfrm>
              <a:off x="0" y="-38100"/>
              <a:ext cx="2209588" cy="506386"/>
            </a:xfrm>
            <a:prstGeom prst="rect">
              <a:avLst/>
            </a:prstGeom>
          </p:spPr>
          <p:txBody>
            <a:bodyPr lIns="21000" tIns="21000" rIns="21000" bIns="21000" rtlCol="0" anchor="ctr"/>
            <a:lstStyle/>
            <a:p>
              <a:pPr marL="0" lvl="0" indent="0" algn="ctr">
                <a:lnSpc>
                  <a:spcPts val="2800"/>
                </a:lnSpc>
                <a:spcBef>
                  <a:spcPct val="0"/>
                </a:spcBef>
              </a:pPr>
              <a:endParaRPr/>
            </a:p>
          </p:txBody>
        </p:sp>
      </p:grpSp>
      <p:sp>
        <p:nvSpPr>
          <p:cNvPr id="12" name="Freeform 12"/>
          <p:cNvSpPr/>
          <p:nvPr/>
        </p:nvSpPr>
        <p:spPr>
          <a:xfrm>
            <a:off x="7856067" y="5121412"/>
            <a:ext cx="1950194" cy="1764520"/>
          </a:xfrm>
          <a:custGeom>
            <a:avLst/>
            <a:gdLst/>
            <a:ahLst/>
            <a:cxnLst/>
            <a:rect l="l" t="t" r="r" b="b"/>
            <a:pathLst>
              <a:path w="1950194" h="1764520">
                <a:moveTo>
                  <a:pt x="0" y="0"/>
                </a:moveTo>
                <a:lnTo>
                  <a:pt x="1950193" y="0"/>
                </a:lnTo>
                <a:lnTo>
                  <a:pt x="1950193" y="1764520"/>
                </a:lnTo>
                <a:lnTo>
                  <a:pt x="0" y="1764520"/>
                </a:lnTo>
                <a:lnTo>
                  <a:pt x="0" y="0"/>
                </a:lnTo>
                <a:close/>
              </a:path>
            </a:pathLst>
          </a:custGeom>
          <a:blipFill>
            <a:blip r:embed="rId5">
              <a:extLst>
                <a:ext uri="{96DAC541-7B7A-43D3-8B79-37D633B846F1}">
                  <asvg:svgBlip xmlns:asvg="http://schemas.microsoft.com/office/drawing/2016/SVG/main" xmlns="" r:embed="rId6"/>
                </a:ext>
              </a:extLst>
            </a:blip>
            <a:stretch>
              <a:fillRect r="-38931"/>
            </a:stretch>
          </a:blipFill>
        </p:spPr>
        <p:txBody>
          <a:bodyPr/>
          <a:lstStyle/>
          <a:p>
            <a:endParaRPr lang="vi-VN"/>
          </a:p>
        </p:txBody>
      </p:sp>
      <p:sp>
        <p:nvSpPr>
          <p:cNvPr id="13" name="TextBox 13"/>
          <p:cNvSpPr txBox="1"/>
          <p:nvPr/>
        </p:nvSpPr>
        <p:spPr>
          <a:xfrm>
            <a:off x="9494605" y="7568289"/>
            <a:ext cx="2905207" cy="469245"/>
          </a:xfrm>
          <a:prstGeom prst="rect">
            <a:avLst/>
          </a:prstGeom>
        </p:spPr>
        <p:txBody>
          <a:bodyPr lIns="0" tIns="0" rIns="0" bIns="0" rtlCol="0" anchor="t">
            <a:spAutoFit/>
          </a:bodyPr>
          <a:lstStyle/>
          <a:p>
            <a:pPr marL="0" lvl="1" indent="0" algn="l">
              <a:lnSpc>
                <a:spcPts val="3866"/>
              </a:lnSpc>
              <a:spcBef>
                <a:spcPct val="0"/>
              </a:spcBef>
            </a:pPr>
            <a:r>
              <a:rPr lang="en-US" sz="2761">
                <a:solidFill>
                  <a:srgbClr val="FFFFFF"/>
                </a:solidFill>
                <a:latin typeface="Montserrat 2"/>
                <a:ea typeface="Montserrat 2"/>
                <a:cs typeface="Montserrat 2"/>
                <a:sym typeface="Montserrat 2"/>
              </a:rPr>
              <a:t>PHẦN 2</a:t>
            </a:r>
          </a:p>
        </p:txBody>
      </p:sp>
      <p:grpSp>
        <p:nvGrpSpPr>
          <p:cNvPr id="14" name="Group 14"/>
          <p:cNvGrpSpPr/>
          <p:nvPr/>
        </p:nvGrpSpPr>
        <p:grpSpPr>
          <a:xfrm>
            <a:off x="9544171" y="7429500"/>
            <a:ext cx="7560111" cy="1601511"/>
            <a:chOff x="0" y="0"/>
            <a:chExt cx="2210595" cy="468286"/>
          </a:xfrm>
        </p:grpSpPr>
        <p:sp>
          <p:nvSpPr>
            <p:cNvPr id="15" name="Freeform 15"/>
            <p:cNvSpPr/>
            <p:nvPr/>
          </p:nvSpPr>
          <p:spPr>
            <a:xfrm>
              <a:off x="0" y="0"/>
              <a:ext cx="2210595" cy="468286"/>
            </a:xfrm>
            <a:custGeom>
              <a:avLst/>
              <a:gdLst/>
              <a:ahLst/>
              <a:cxnLst/>
              <a:rect l="l" t="t" r="r" b="b"/>
              <a:pathLst>
                <a:path w="2210595" h="468286">
                  <a:moveTo>
                    <a:pt x="25601" y="0"/>
                  </a:moveTo>
                  <a:lnTo>
                    <a:pt x="2184994" y="0"/>
                  </a:lnTo>
                  <a:cubicBezTo>
                    <a:pt x="2199133" y="0"/>
                    <a:pt x="2210595" y="11462"/>
                    <a:pt x="2210595" y="25601"/>
                  </a:cubicBezTo>
                  <a:lnTo>
                    <a:pt x="2210595" y="442685"/>
                  </a:lnTo>
                  <a:cubicBezTo>
                    <a:pt x="2210595" y="456824"/>
                    <a:pt x="2199133" y="468286"/>
                    <a:pt x="2184994" y="468286"/>
                  </a:cubicBezTo>
                  <a:lnTo>
                    <a:pt x="25601" y="468286"/>
                  </a:lnTo>
                  <a:cubicBezTo>
                    <a:pt x="18811" y="468286"/>
                    <a:pt x="12300" y="465589"/>
                    <a:pt x="7498" y="460787"/>
                  </a:cubicBezTo>
                  <a:cubicBezTo>
                    <a:pt x="2697" y="455986"/>
                    <a:pt x="0" y="449475"/>
                    <a:pt x="0" y="442685"/>
                  </a:cubicBezTo>
                  <a:lnTo>
                    <a:pt x="0" y="25601"/>
                  </a:lnTo>
                  <a:cubicBezTo>
                    <a:pt x="0" y="18811"/>
                    <a:pt x="2697" y="12300"/>
                    <a:pt x="7498" y="7498"/>
                  </a:cubicBezTo>
                  <a:cubicBezTo>
                    <a:pt x="12300" y="2697"/>
                    <a:pt x="18811" y="0"/>
                    <a:pt x="25601" y="0"/>
                  </a:cubicBezTo>
                  <a:close/>
                </a:path>
              </a:pathLst>
            </a:custGeom>
            <a:solidFill>
              <a:srgbClr val="0D5DC6"/>
            </a:solidFill>
            <a:ln cap="rnd">
              <a:noFill/>
              <a:prstDash val="solid"/>
              <a:round/>
            </a:ln>
          </p:spPr>
          <p:txBody>
            <a:bodyPr/>
            <a:lstStyle/>
            <a:p>
              <a:endParaRPr lang="vi-VN"/>
            </a:p>
          </p:txBody>
        </p:sp>
        <p:sp>
          <p:nvSpPr>
            <p:cNvPr id="16" name="TextBox 16"/>
            <p:cNvSpPr txBox="1"/>
            <p:nvPr/>
          </p:nvSpPr>
          <p:spPr>
            <a:xfrm>
              <a:off x="0" y="-38100"/>
              <a:ext cx="2210595" cy="506386"/>
            </a:xfrm>
            <a:prstGeom prst="rect">
              <a:avLst/>
            </a:prstGeom>
          </p:spPr>
          <p:txBody>
            <a:bodyPr lIns="21000" tIns="21000" rIns="21000" bIns="21000" rtlCol="0" anchor="ctr"/>
            <a:lstStyle/>
            <a:p>
              <a:pPr marL="0" lvl="0" indent="0" algn="ctr">
                <a:lnSpc>
                  <a:spcPts val="2800"/>
                </a:lnSpc>
                <a:spcBef>
                  <a:spcPct val="0"/>
                </a:spcBef>
              </a:pPr>
              <a:endParaRPr/>
            </a:p>
          </p:txBody>
        </p:sp>
      </p:grpSp>
      <p:sp>
        <p:nvSpPr>
          <p:cNvPr id="17" name="Freeform 17"/>
          <p:cNvSpPr/>
          <p:nvPr/>
        </p:nvSpPr>
        <p:spPr>
          <a:xfrm>
            <a:off x="7859080" y="7376612"/>
            <a:ext cx="1950194" cy="1764520"/>
          </a:xfrm>
          <a:custGeom>
            <a:avLst/>
            <a:gdLst/>
            <a:ahLst/>
            <a:cxnLst/>
            <a:rect l="l" t="t" r="r" b="b"/>
            <a:pathLst>
              <a:path w="1950194" h="1764520">
                <a:moveTo>
                  <a:pt x="0" y="0"/>
                </a:moveTo>
                <a:lnTo>
                  <a:pt x="1950194" y="0"/>
                </a:lnTo>
                <a:lnTo>
                  <a:pt x="1950194" y="1764520"/>
                </a:lnTo>
                <a:lnTo>
                  <a:pt x="0" y="1764520"/>
                </a:lnTo>
                <a:lnTo>
                  <a:pt x="0" y="0"/>
                </a:lnTo>
                <a:close/>
              </a:path>
            </a:pathLst>
          </a:custGeom>
          <a:blipFill>
            <a:blip r:embed="rId7">
              <a:extLst>
                <a:ext uri="{96DAC541-7B7A-43D3-8B79-37D633B846F1}">
                  <asvg:svgBlip xmlns:asvg="http://schemas.microsoft.com/office/drawing/2016/SVG/main" xmlns="" r:embed="rId8"/>
                </a:ext>
              </a:extLst>
            </a:blip>
            <a:stretch>
              <a:fillRect r="-38931"/>
            </a:stretch>
          </a:blipFill>
        </p:spPr>
        <p:txBody>
          <a:bodyPr/>
          <a:lstStyle/>
          <a:p>
            <a:endParaRPr lang="vi-VN"/>
          </a:p>
        </p:txBody>
      </p:sp>
      <p:sp>
        <p:nvSpPr>
          <p:cNvPr id="18" name="Freeform 18"/>
          <p:cNvSpPr/>
          <p:nvPr/>
        </p:nvSpPr>
        <p:spPr>
          <a:xfrm>
            <a:off x="8033969" y="5324989"/>
            <a:ext cx="1317632" cy="1341304"/>
          </a:xfrm>
          <a:custGeom>
            <a:avLst/>
            <a:gdLst/>
            <a:ahLst/>
            <a:cxnLst/>
            <a:rect l="l" t="t" r="r" b="b"/>
            <a:pathLst>
              <a:path w="1372515" h="1372515">
                <a:moveTo>
                  <a:pt x="0" y="0"/>
                </a:moveTo>
                <a:lnTo>
                  <a:pt x="1372515" y="0"/>
                </a:lnTo>
                <a:lnTo>
                  <a:pt x="1372515" y="1372515"/>
                </a:lnTo>
                <a:lnTo>
                  <a:pt x="0" y="1372515"/>
                </a:lnTo>
                <a:lnTo>
                  <a:pt x="0" y="0"/>
                </a:lnTo>
                <a:close/>
              </a:path>
            </a:pathLst>
          </a:custGeom>
          <a:blipFill>
            <a:blip r:embed="rId9"/>
            <a:stretch>
              <a:fillRect/>
            </a:stretch>
          </a:blipFill>
        </p:spPr>
        <p:txBody>
          <a:bodyPr/>
          <a:lstStyle/>
          <a:p>
            <a:endParaRPr lang="vi-VN"/>
          </a:p>
        </p:txBody>
      </p:sp>
      <p:sp>
        <p:nvSpPr>
          <p:cNvPr id="21" name="TextBox 21"/>
          <p:cNvSpPr txBox="1"/>
          <p:nvPr/>
        </p:nvSpPr>
        <p:spPr>
          <a:xfrm>
            <a:off x="9817586" y="3231941"/>
            <a:ext cx="2854812" cy="452572"/>
          </a:xfrm>
          <a:prstGeom prst="rect">
            <a:avLst/>
          </a:prstGeom>
        </p:spPr>
        <p:txBody>
          <a:bodyPr lIns="0" tIns="0" rIns="0" bIns="0" rtlCol="0" anchor="t">
            <a:spAutoFit/>
          </a:bodyPr>
          <a:lstStyle/>
          <a:p>
            <a:pPr marL="0" lvl="1" indent="0" algn="l">
              <a:lnSpc>
                <a:spcPts val="3799"/>
              </a:lnSpc>
              <a:spcBef>
                <a:spcPct val="0"/>
              </a:spcBef>
            </a:pPr>
            <a:r>
              <a:rPr lang="en-US" sz="2713">
                <a:solidFill>
                  <a:srgbClr val="FFFFFF"/>
                </a:solidFill>
                <a:latin typeface="Montserrat 2"/>
                <a:ea typeface="Montserrat 2"/>
                <a:cs typeface="Montserrat 2"/>
                <a:sym typeface="Montserrat 2"/>
              </a:rPr>
              <a:t>PHẦN 1</a:t>
            </a:r>
          </a:p>
        </p:txBody>
      </p:sp>
      <p:sp>
        <p:nvSpPr>
          <p:cNvPr id="22" name="TextBox 22"/>
          <p:cNvSpPr txBox="1"/>
          <p:nvPr/>
        </p:nvSpPr>
        <p:spPr>
          <a:xfrm>
            <a:off x="9817586" y="3791180"/>
            <a:ext cx="4902091" cy="435004"/>
          </a:xfrm>
          <a:prstGeom prst="rect">
            <a:avLst/>
          </a:prstGeom>
        </p:spPr>
        <p:txBody>
          <a:bodyPr lIns="0" tIns="0" rIns="0" bIns="0" rtlCol="0" anchor="t">
            <a:spAutoFit/>
          </a:bodyPr>
          <a:lstStyle/>
          <a:p>
            <a:pPr marL="0" lvl="0" indent="0" algn="l">
              <a:lnSpc>
                <a:spcPts val="3731"/>
              </a:lnSpc>
              <a:spcBef>
                <a:spcPct val="0"/>
              </a:spcBef>
            </a:pPr>
            <a:r>
              <a:rPr lang="en-US" sz="2487">
                <a:solidFill>
                  <a:srgbClr val="FFFFFF"/>
                </a:solidFill>
                <a:latin typeface="Montserrat 2"/>
                <a:ea typeface="Montserrat 2"/>
                <a:cs typeface="Montserrat 2"/>
                <a:sym typeface="Montserrat 2"/>
              </a:rPr>
              <a:t>Giới thiệu về Công ty Vũ Hải</a:t>
            </a:r>
          </a:p>
        </p:txBody>
      </p:sp>
      <p:sp>
        <p:nvSpPr>
          <p:cNvPr id="23" name="TextBox 23"/>
          <p:cNvSpPr txBox="1"/>
          <p:nvPr/>
        </p:nvSpPr>
        <p:spPr>
          <a:xfrm>
            <a:off x="9798548" y="5271821"/>
            <a:ext cx="2905207" cy="469245"/>
          </a:xfrm>
          <a:prstGeom prst="rect">
            <a:avLst/>
          </a:prstGeom>
        </p:spPr>
        <p:txBody>
          <a:bodyPr lIns="0" tIns="0" rIns="0" bIns="0" rtlCol="0" anchor="t">
            <a:spAutoFit/>
          </a:bodyPr>
          <a:lstStyle/>
          <a:p>
            <a:pPr marL="0" lvl="1" indent="0" algn="l">
              <a:lnSpc>
                <a:spcPts val="3866"/>
              </a:lnSpc>
              <a:spcBef>
                <a:spcPct val="0"/>
              </a:spcBef>
            </a:pPr>
            <a:r>
              <a:rPr lang="en-US" sz="2761">
                <a:solidFill>
                  <a:srgbClr val="FFFFFF"/>
                </a:solidFill>
                <a:latin typeface="Montserrat 2"/>
                <a:ea typeface="Montserrat 2"/>
                <a:cs typeface="Montserrat 2"/>
                <a:sym typeface="Montserrat 2"/>
              </a:rPr>
              <a:t>PHẦN 2</a:t>
            </a:r>
          </a:p>
        </p:txBody>
      </p:sp>
      <p:sp>
        <p:nvSpPr>
          <p:cNvPr id="24" name="TextBox 24"/>
          <p:cNvSpPr txBox="1"/>
          <p:nvPr/>
        </p:nvSpPr>
        <p:spPr>
          <a:xfrm>
            <a:off x="9809274" y="7714252"/>
            <a:ext cx="2905207" cy="469245"/>
          </a:xfrm>
          <a:prstGeom prst="rect">
            <a:avLst/>
          </a:prstGeom>
        </p:spPr>
        <p:txBody>
          <a:bodyPr lIns="0" tIns="0" rIns="0" bIns="0" rtlCol="0" anchor="t">
            <a:spAutoFit/>
          </a:bodyPr>
          <a:lstStyle/>
          <a:p>
            <a:pPr marL="0" lvl="1" indent="0" algn="l">
              <a:lnSpc>
                <a:spcPts val="3866"/>
              </a:lnSpc>
              <a:spcBef>
                <a:spcPct val="0"/>
              </a:spcBef>
            </a:pPr>
            <a:r>
              <a:rPr lang="en-US" sz="2761">
                <a:solidFill>
                  <a:srgbClr val="FFFFFF"/>
                </a:solidFill>
                <a:latin typeface="Montserrat 2"/>
                <a:ea typeface="Montserrat 2"/>
                <a:cs typeface="Montserrat 2"/>
                <a:sym typeface="Montserrat 2"/>
              </a:rPr>
              <a:t>PHẦN 3</a:t>
            </a:r>
          </a:p>
        </p:txBody>
      </p:sp>
      <p:sp>
        <p:nvSpPr>
          <p:cNvPr id="25" name="TextBox 25"/>
          <p:cNvSpPr txBox="1"/>
          <p:nvPr/>
        </p:nvSpPr>
        <p:spPr>
          <a:xfrm>
            <a:off x="10624063" y="1285942"/>
            <a:ext cx="6307925" cy="953135"/>
          </a:xfrm>
          <a:prstGeom prst="rect">
            <a:avLst/>
          </a:prstGeom>
        </p:spPr>
        <p:txBody>
          <a:bodyPr lIns="0" tIns="0" rIns="0" bIns="0" rtlCol="0" anchor="t">
            <a:spAutoFit/>
          </a:bodyPr>
          <a:lstStyle/>
          <a:p>
            <a:pPr marL="0" lvl="0" indent="0" algn="l">
              <a:lnSpc>
                <a:spcPts val="7840"/>
              </a:lnSpc>
              <a:spcBef>
                <a:spcPct val="0"/>
              </a:spcBef>
            </a:pPr>
            <a:r>
              <a:rPr lang="en-US" sz="5600" dirty="0">
                <a:solidFill>
                  <a:srgbClr val="0066FF"/>
                </a:solidFill>
                <a:latin typeface="Montserrat 1"/>
                <a:ea typeface="Montserrat 1"/>
                <a:cs typeface="Montserrat 1"/>
                <a:sym typeface="Montserrat 1"/>
              </a:rPr>
              <a:t>NỘI DUNG</a:t>
            </a:r>
          </a:p>
        </p:txBody>
      </p:sp>
      <p:sp>
        <p:nvSpPr>
          <p:cNvPr id="26" name="TextBox 26"/>
          <p:cNvSpPr txBox="1"/>
          <p:nvPr/>
        </p:nvSpPr>
        <p:spPr>
          <a:xfrm>
            <a:off x="9718442" y="8168845"/>
            <a:ext cx="7218450" cy="487313"/>
          </a:xfrm>
          <a:prstGeom prst="rect">
            <a:avLst/>
          </a:prstGeom>
        </p:spPr>
        <p:txBody>
          <a:bodyPr wrap="square" lIns="0" tIns="0" rIns="0" bIns="0" rtlCol="0" anchor="t">
            <a:spAutoFit/>
          </a:bodyPr>
          <a:lstStyle/>
          <a:p>
            <a:pPr marL="0" lvl="0" indent="0" algn="l">
              <a:lnSpc>
                <a:spcPts val="3797"/>
              </a:lnSpc>
              <a:spcBef>
                <a:spcPct val="0"/>
              </a:spcBef>
            </a:pPr>
            <a:r>
              <a:rPr lang="vi-VN" sz="2531" dirty="0">
                <a:solidFill>
                  <a:srgbClr val="FFFFFF"/>
                </a:solidFill>
                <a:latin typeface="Montserrat 2"/>
                <a:ea typeface="Montserrat 2"/>
                <a:cs typeface="Montserrat 2"/>
                <a:sym typeface="Montserrat 2"/>
              </a:rPr>
              <a:t>Giá trị mang lại </a:t>
            </a:r>
            <a:r>
              <a:rPr lang="en-US" sz="2531" dirty="0" err="1">
                <a:solidFill>
                  <a:srgbClr val="FFFFFF"/>
                </a:solidFill>
                <a:latin typeface="Montserrat 2"/>
                <a:ea typeface="Montserrat 2"/>
                <a:cs typeface="Montserrat 2"/>
                <a:sym typeface="Montserrat 2"/>
              </a:rPr>
              <a:t>Dịch</a:t>
            </a:r>
            <a:r>
              <a:rPr lang="en-US" sz="2531" dirty="0">
                <a:solidFill>
                  <a:srgbClr val="FFFFFF"/>
                </a:solidFill>
                <a:latin typeface="Montserrat 2"/>
                <a:ea typeface="Montserrat 2"/>
                <a:cs typeface="Montserrat 2"/>
                <a:sym typeface="Montserrat 2"/>
              </a:rPr>
              <a:t> </a:t>
            </a:r>
            <a:r>
              <a:rPr lang="en-US" sz="2531" dirty="0" err="1">
                <a:solidFill>
                  <a:srgbClr val="FFFFFF"/>
                </a:solidFill>
                <a:latin typeface="Montserrat 2"/>
                <a:ea typeface="Montserrat 2"/>
                <a:cs typeface="Montserrat 2"/>
                <a:sym typeface="Montserrat 2"/>
              </a:rPr>
              <a:t>vụ</a:t>
            </a:r>
            <a:r>
              <a:rPr lang="en-US" sz="2531" dirty="0">
                <a:solidFill>
                  <a:srgbClr val="FFFFFF"/>
                </a:solidFill>
                <a:latin typeface="Montserrat 2"/>
                <a:ea typeface="Montserrat 2"/>
                <a:cs typeface="Montserrat 2"/>
                <a:sym typeface="Montserrat 2"/>
              </a:rPr>
              <a:t> </a:t>
            </a:r>
            <a:r>
              <a:rPr lang="en-US" sz="2531" dirty="0" err="1">
                <a:solidFill>
                  <a:srgbClr val="FFFFFF"/>
                </a:solidFill>
                <a:latin typeface="Montserrat 2"/>
                <a:ea typeface="Montserrat 2"/>
                <a:cs typeface="Montserrat 2"/>
                <a:sym typeface="Montserrat 2"/>
              </a:rPr>
              <a:t>hỗ</a:t>
            </a:r>
            <a:r>
              <a:rPr lang="en-US" sz="2531" dirty="0">
                <a:solidFill>
                  <a:srgbClr val="FFFFFF"/>
                </a:solidFill>
                <a:latin typeface="Montserrat 2"/>
                <a:ea typeface="Montserrat 2"/>
                <a:cs typeface="Montserrat 2"/>
                <a:sym typeface="Montserrat 2"/>
              </a:rPr>
              <a:t> </a:t>
            </a:r>
            <a:r>
              <a:rPr lang="en-US" sz="2531" dirty="0" err="1">
                <a:solidFill>
                  <a:srgbClr val="FFFFFF"/>
                </a:solidFill>
                <a:latin typeface="Montserrat 2"/>
                <a:ea typeface="Montserrat 2"/>
                <a:cs typeface="Montserrat 2"/>
                <a:sym typeface="Montserrat 2"/>
              </a:rPr>
              <a:t>trợ</a:t>
            </a:r>
            <a:r>
              <a:rPr lang="en-US" sz="2531" dirty="0">
                <a:solidFill>
                  <a:srgbClr val="FFFFFF"/>
                </a:solidFill>
                <a:latin typeface="Montserrat 2"/>
                <a:ea typeface="Montserrat 2"/>
                <a:cs typeface="Montserrat 2"/>
                <a:sym typeface="Montserrat 2"/>
              </a:rPr>
              <a:t> VAN-Logistic</a:t>
            </a:r>
          </a:p>
        </p:txBody>
      </p:sp>
      <p:sp>
        <p:nvSpPr>
          <p:cNvPr id="27" name="TextBox 27"/>
          <p:cNvSpPr txBox="1"/>
          <p:nvPr/>
        </p:nvSpPr>
        <p:spPr>
          <a:xfrm>
            <a:off x="9798548" y="5850204"/>
            <a:ext cx="7035751" cy="441506"/>
          </a:xfrm>
          <a:prstGeom prst="rect">
            <a:avLst/>
          </a:prstGeom>
        </p:spPr>
        <p:txBody>
          <a:bodyPr lIns="0" tIns="0" rIns="0" bIns="0" rtlCol="0" anchor="t">
            <a:spAutoFit/>
          </a:bodyPr>
          <a:lstStyle/>
          <a:p>
            <a:pPr marL="0" lvl="0" indent="0" algn="l">
              <a:lnSpc>
                <a:spcPts val="3797"/>
              </a:lnSpc>
              <a:spcBef>
                <a:spcPct val="0"/>
              </a:spcBef>
            </a:pPr>
            <a:r>
              <a:rPr lang="en-US" sz="2531">
                <a:solidFill>
                  <a:srgbClr val="FFFFFF"/>
                </a:solidFill>
                <a:latin typeface="Montserrat 2"/>
                <a:ea typeface="Montserrat 2"/>
                <a:cs typeface="Montserrat 2"/>
                <a:sym typeface="Montserrat 2"/>
              </a:rPr>
              <a:t>Giới thiệu về Dịch vụ hỗ trợ VAN-LOGISTIC</a:t>
            </a:r>
          </a:p>
        </p:txBody>
      </p:sp>
      <p:grpSp>
        <p:nvGrpSpPr>
          <p:cNvPr id="28" name="Group 28"/>
          <p:cNvGrpSpPr/>
          <p:nvPr/>
        </p:nvGrpSpPr>
        <p:grpSpPr>
          <a:xfrm>
            <a:off x="286689" y="1436077"/>
            <a:ext cx="2310176" cy="8850923"/>
            <a:chOff x="0" y="0"/>
            <a:chExt cx="660400" cy="2530175"/>
          </a:xfrm>
        </p:grpSpPr>
        <p:sp>
          <p:nvSpPr>
            <p:cNvPr id="29" name="Freeform 29"/>
            <p:cNvSpPr/>
            <p:nvPr/>
          </p:nvSpPr>
          <p:spPr>
            <a:xfrm>
              <a:off x="0" y="0"/>
              <a:ext cx="660400" cy="2530175"/>
            </a:xfrm>
            <a:custGeom>
              <a:avLst/>
              <a:gdLst/>
              <a:ahLst/>
              <a:cxnLst/>
              <a:rect l="l" t="t" r="r" b="b"/>
              <a:pathLst>
                <a:path w="660400" h="253017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6650"/>
                  </a:cubicBezTo>
                  <a:lnTo>
                    <a:pt x="660400" y="2530175"/>
                  </a:lnTo>
                  <a:lnTo>
                    <a:pt x="0" y="2530175"/>
                  </a:lnTo>
                  <a:lnTo>
                    <a:pt x="0" y="368255"/>
                  </a:lnTo>
                  <a:cubicBezTo>
                    <a:pt x="1782" y="185660"/>
                    <a:pt x="93019" y="64045"/>
                    <a:pt x="220252" y="19070"/>
                  </a:cubicBezTo>
                  <a:close/>
                </a:path>
              </a:pathLst>
            </a:custGeom>
            <a:blipFill>
              <a:blip r:embed="rId10"/>
              <a:stretch>
                <a:fillRect l="-171247" t="-16875" r="-400844"/>
              </a:stretch>
            </a:blipFill>
          </p:spPr>
          <p:txBody>
            <a:bodyPr/>
            <a:lstStyle/>
            <a:p>
              <a:endParaRPr lang="vi-VN"/>
            </a:p>
          </p:txBody>
        </p:sp>
      </p:grpSp>
      <p:grpSp>
        <p:nvGrpSpPr>
          <p:cNvPr id="30" name="Group 30"/>
          <p:cNvGrpSpPr/>
          <p:nvPr/>
        </p:nvGrpSpPr>
        <p:grpSpPr>
          <a:xfrm>
            <a:off x="5184861" y="1436077"/>
            <a:ext cx="2310176" cy="8850923"/>
            <a:chOff x="0" y="0"/>
            <a:chExt cx="660400" cy="2530175"/>
          </a:xfrm>
        </p:grpSpPr>
        <p:sp>
          <p:nvSpPr>
            <p:cNvPr id="31" name="Freeform 31"/>
            <p:cNvSpPr/>
            <p:nvPr/>
          </p:nvSpPr>
          <p:spPr>
            <a:xfrm>
              <a:off x="0" y="0"/>
              <a:ext cx="660400" cy="2530175"/>
            </a:xfrm>
            <a:custGeom>
              <a:avLst/>
              <a:gdLst/>
              <a:ahLst/>
              <a:cxnLst/>
              <a:rect l="l" t="t" r="r" b="b"/>
              <a:pathLst>
                <a:path w="660400" h="2530175">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6650"/>
                  </a:cubicBezTo>
                  <a:lnTo>
                    <a:pt x="660400" y="2530175"/>
                  </a:lnTo>
                  <a:lnTo>
                    <a:pt x="0" y="2530175"/>
                  </a:lnTo>
                  <a:lnTo>
                    <a:pt x="0" y="368255"/>
                  </a:lnTo>
                  <a:cubicBezTo>
                    <a:pt x="1782" y="185660"/>
                    <a:pt x="93019" y="64045"/>
                    <a:pt x="220252" y="19070"/>
                  </a:cubicBezTo>
                  <a:close/>
                </a:path>
              </a:pathLst>
            </a:custGeom>
            <a:blipFill>
              <a:blip r:embed="rId10"/>
              <a:stretch>
                <a:fillRect l="-380667" t="-16056" r="-186718"/>
              </a:stretch>
            </a:blipFill>
          </p:spPr>
          <p:txBody>
            <a:bodyPr/>
            <a:lstStyle/>
            <a:p>
              <a:endParaRPr lang="vi-VN"/>
            </a:p>
          </p:txBody>
        </p:sp>
      </p:grpSp>
      <p:grpSp>
        <p:nvGrpSpPr>
          <p:cNvPr id="32" name="Group 32"/>
          <p:cNvGrpSpPr/>
          <p:nvPr/>
        </p:nvGrpSpPr>
        <p:grpSpPr>
          <a:xfrm>
            <a:off x="2735775" y="0"/>
            <a:ext cx="2310176" cy="8850923"/>
            <a:chOff x="0" y="0"/>
            <a:chExt cx="660400" cy="2530175"/>
          </a:xfrm>
        </p:grpSpPr>
        <p:sp>
          <p:nvSpPr>
            <p:cNvPr id="33" name="Freeform 33"/>
            <p:cNvSpPr/>
            <p:nvPr/>
          </p:nvSpPr>
          <p:spPr>
            <a:xfrm>
              <a:off x="0" y="0"/>
              <a:ext cx="660400" cy="2530175"/>
            </a:xfrm>
            <a:custGeom>
              <a:avLst/>
              <a:gdLst/>
              <a:ahLst/>
              <a:cxnLst/>
              <a:rect l="l" t="t" r="r" b="b"/>
              <a:pathLst>
                <a:path w="660400" h="2530175">
                  <a:moveTo>
                    <a:pt x="220252" y="2511106"/>
                  </a:moveTo>
                  <a:cubicBezTo>
                    <a:pt x="254109" y="2522619"/>
                    <a:pt x="292600" y="2530175"/>
                    <a:pt x="330378" y="2530175"/>
                  </a:cubicBezTo>
                  <a:cubicBezTo>
                    <a:pt x="368157" y="2530175"/>
                    <a:pt x="404509" y="2523698"/>
                    <a:pt x="438009" y="2512184"/>
                  </a:cubicBezTo>
                  <a:cubicBezTo>
                    <a:pt x="438723" y="2511824"/>
                    <a:pt x="439435" y="2511824"/>
                    <a:pt x="440148" y="2511465"/>
                  </a:cubicBezTo>
                  <a:cubicBezTo>
                    <a:pt x="565955" y="2465410"/>
                    <a:pt x="658618" y="2343796"/>
                    <a:pt x="660400" y="2163525"/>
                  </a:cubicBezTo>
                  <a:lnTo>
                    <a:pt x="660400" y="0"/>
                  </a:lnTo>
                  <a:lnTo>
                    <a:pt x="0" y="0"/>
                  </a:lnTo>
                  <a:lnTo>
                    <a:pt x="0" y="2161919"/>
                  </a:lnTo>
                  <a:cubicBezTo>
                    <a:pt x="1782" y="2344515"/>
                    <a:pt x="93019" y="2466130"/>
                    <a:pt x="220252" y="2511106"/>
                  </a:cubicBezTo>
                  <a:close/>
                </a:path>
              </a:pathLst>
            </a:custGeom>
            <a:blipFill>
              <a:blip r:embed="rId10"/>
              <a:stretch>
                <a:fillRect l="-276918" r="-291144" b="-16174"/>
              </a:stretch>
            </a:blipFill>
          </p:spPr>
          <p:txBody>
            <a:bodyPr/>
            <a:lstStyle/>
            <a:p>
              <a:endParaRPr lang="vi-VN"/>
            </a:p>
          </p:txBody>
        </p:sp>
      </p:grpSp>
      <p:grpSp>
        <p:nvGrpSpPr>
          <p:cNvPr id="34" name="Group 34"/>
          <p:cNvGrpSpPr/>
          <p:nvPr/>
        </p:nvGrpSpPr>
        <p:grpSpPr>
          <a:xfrm>
            <a:off x="0" y="0"/>
            <a:ext cx="1569494" cy="1569494"/>
            <a:chOff x="0" y="0"/>
            <a:chExt cx="2092659" cy="2092659"/>
          </a:xfrm>
        </p:grpSpPr>
        <p:sp>
          <p:nvSpPr>
            <p:cNvPr id="35" name="Freeform 3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4"/>
              <a:stretch>
                <a:fillRect/>
              </a:stretch>
            </a:blipFill>
          </p:spPr>
          <p:txBody>
            <a:bodyPr/>
            <a:lstStyle/>
            <a:p>
              <a:endParaRPr lang="vi-VN"/>
            </a:p>
          </p:txBody>
        </p:sp>
        <p:sp>
          <p:nvSpPr>
            <p:cNvPr id="36" name="Freeform 3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11"/>
              <a:stretch>
                <a:fillRect/>
              </a:stretch>
            </a:blipFill>
          </p:spPr>
          <p:txBody>
            <a:bodyPr/>
            <a:lstStyle/>
            <a:p>
              <a:endParaRPr lang="vi-VN"/>
            </a:p>
          </p:txBody>
        </p:sp>
      </p:grpSp>
      <p:sp>
        <p:nvSpPr>
          <p:cNvPr id="54" name="AutoShape 4" descr="Ảnh đã tạo: Hỗ trợ logistics 24/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5" name="Picture 54"/>
          <p:cNvPicPr>
            <a:picLocks noChangeAspect="1"/>
          </p:cNvPicPr>
          <p:nvPr/>
        </p:nvPicPr>
        <p:blipFill>
          <a:blip r:embed="rId12"/>
          <a:stretch>
            <a:fillRect/>
          </a:stretch>
        </p:blipFill>
        <p:spPr>
          <a:xfrm>
            <a:off x="8092269" y="7625546"/>
            <a:ext cx="1211302" cy="1251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7"/>
          <p:cNvSpPr/>
          <p:nvPr/>
        </p:nvSpPr>
        <p:spPr>
          <a:xfrm>
            <a:off x="11951973" y="1287837"/>
            <a:ext cx="610349" cy="198363"/>
          </a:xfrm>
          <a:custGeom>
            <a:avLst/>
            <a:gdLst/>
            <a:ahLst/>
            <a:cxnLst/>
            <a:rect l="l" t="t" r="r" b="b"/>
            <a:pathLst>
              <a:path w="610349" h="198363">
                <a:moveTo>
                  <a:pt x="0" y="0"/>
                </a:moveTo>
                <a:lnTo>
                  <a:pt x="610349" y="0"/>
                </a:lnTo>
                <a:lnTo>
                  <a:pt x="610349" y="198364"/>
                </a:lnTo>
                <a:lnTo>
                  <a:pt x="0" y="1983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8" name="Freeform 8"/>
          <p:cNvSpPr/>
          <p:nvPr/>
        </p:nvSpPr>
        <p:spPr>
          <a:xfrm>
            <a:off x="5885812" y="1282323"/>
            <a:ext cx="610349" cy="198363"/>
          </a:xfrm>
          <a:custGeom>
            <a:avLst/>
            <a:gdLst/>
            <a:ahLst/>
            <a:cxnLst/>
            <a:rect l="l" t="t" r="r" b="b"/>
            <a:pathLst>
              <a:path w="610349" h="198363">
                <a:moveTo>
                  <a:pt x="0" y="0"/>
                </a:moveTo>
                <a:lnTo>
                  <a:pt x="610349" y="0"/>
                </a:lnTo>
                <a:lnTo>
                  <a:pt x="610349" y="198363"/>
                </a:lnTo>
                <a:lnTo>
                  <a:pt x="0" y="1983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TextBox 9"/>
          <p:cNvSpPr txBox="1"/>
          <p:nvPr/>
        </p:nvSpPr>
        <p:spPr>
          <a:xfrm>
            <a:off x="6158533" y="1164313"/>
            <a:ext cx="6098615" cy="397787"/>
          </a:xfrm>
          <a:prstGeom prst="rect">
            <a:avLst/>
          </a:prstGeom>
        </p:spPr>
        <p:txBody>
          <a:bodyPr lIns="0" tIns="0" rIns="0" bIns="0" rtlCol="0" anchor="t">
            <a:spAutoFit/>
          </a:bodyPr>
          <a:lstStyle/>
          <a:p>
            <a:pPr algn="ctr">
              <a:lnSpc>
                <a:spcPts val="3276"/>
              </a:lnSpc>
            </a:pPr>
            <a:r>
              <a:rPr lang="en-US" sz="2340" dirty="0" err="1">
                <a:solidFill>
                  <a:srgbClr val="196AD4"/>
                </a:solidFill>
                <a:latin typeface="Montserrat 2"/>
                <a:ea typeface="Montserrat 2"/>
                <a:cs typeface="Montserrat 2"/>
                <a:sym typeface="Montserrat 2"/>
              </a:rPr>
              <a:t>Tự</a:t>
            </a:r>
            <a:r>
              <a:rPr lang="en-US" sz="2340" dirty="0">
                <a:solidFill>
                  <a:srgbClr val="196AD4"/>
                </a:solidFill>
                <a:latin typeface="Montserrat 2"/>
                <a:ea typeface="Montserrat 2"/>
                <a:cs typeface="Montserrat 2"/>
                <a:sym typeface="Montserrat 2"/>
              </a:rPr>
              <a:t> </a:t>
            </a:r>
            <a:r>
              <a:rPr lang="en-US" sz="2340" dirty="0" err="1">
                <a:solidFill>
                  <a:srgbClr val="196AD4"/>
                </a:solidFill>
                <a:latin typeface="Montserrat 2"/>
                <a:ea typeface="Montserrat 2"/>
                <a:cs typeface="Montserrat 2"/>
                <a:sym typeface="Montserrat 2"/>
              </a:rPr>
              <a:t>động</a:t>
            </a:r>
            <a:r>
              <a:rPr lang="en-US" sz="2340" dirty="0">
                <a:solidFill>
                  <a:srgbClr val="196AD4"/>
                </a:solidFill>
                <a:latin typeface="Montserrat 2"/>
                <a:ea typeface="Montserrat 2"/>
                <a:cs typeface="Montserrat 2"/>
                <a:sym typeface="Montserrat 2"/>
              </a:rPr>
              <a:t> </a:t>
            </a:r>
            <a:r>
              <a:rPr lang="en-US" sz="2340" dirty="0" err="1">
                <a:solidFill>
                  <a:srgbClr val="196AD4"/>
                </a:solidFill>
                <a:latin typeface="Montserrat 2"/>
                <a:ea typeface="Montserrat 2"/>
                <a:cs typeface="Montserrat 2"/>
                <a:sym typeface="Montserrat 2"/>
              </a:rPr>
              <a:t>trừ</a:t>
            </a:r>
            <a:r>
              <a:rPr lang="en-US" sz="2340" dirty="0">
                <a:solidFill>
                  <a:srgbClr val="196AD4"/>
                </a:solidFill>
                <a:latin typeface="Montserrat 2"/>
                <a:ea typeface="Montserrat 2"/>
                <a:cs typeface="Montserrat 2"/>
                <a:sym typeface="Montserrat 2"/>
              </a:rPr>
              <a:t> </a:t>
            </a:r>
            <a:r>
              <a:rPr lang="en-US" sz="2340" dirty="0" err="1">
                <a:solidFill>
                  <a:srgbClr val="196AD4"/>
                </a:solidFill>
                <a:latin typeface="Montserrat 2"/>
                <a:ea typeface="Montserrat 2"/>
                <a:cs typeface="Montserrat 2"/>
                <a:sym typeface="Montserrat 2"/>
              </a:rPr>
              <a:t>lùi</a:t>
            </a:r>
            <a:r>
              <a:rPr lang="en-US" sz="2340" dirty="0">
                <a:solidFill>
                  <a:srgbClr val="196AD4"/>
                </a:solidFill>
                <a:latin typeface="Montserrat 2"/>
                <a:ea typeface="Montserrat 2"/>
                <a:cs typeface="Montserrat 2"/>
                <a:sym typeface="Montserrat 2"/>
              </a:rPr>
              <a:t> - </a:t>
            </a:r>
            <a:r>
              <a:rPr lang="en-US" sz="2340" dirty="0" err="1">
                <a:solidFill>
                  <a:srgbClr val="196AD4"/>
                </a:solidFill>
                <a:latin typeface="Montserrat 2"/>
                <a:ea typeface="Montserrat 2"/>
                <a:cs typeface="Montserrat 2"/>
                <a:sym typeface="Montserrat 2"/>
              </a:rPr>
              <a:t>Chủ</a:t>
            </a:r>
            <a:r>
              <a:rPr lang="en-US" sz="2340" dirty="0">
                <a:solidFill>
                  <a:srgbClr val="196AD4"/>
                </a:solidFill>
                <a:latin typeface="Montserrat 2"/>
                <a:ea typeface="Montserrat 2"/>
                <a:cs typeface="Montserrat 2"/>
                <a:sym typeface="Montserrat 2"/>
              </a:rPr>
              <a:t> </a:t>
            </a:r>
            <a:r>
              <a:rPr lang="en-US" sz="2340" dirty="0" err="1">
                <a:solidFill>
                  <a:srgbClr val="196AD4"/>
                </a:solidFill>
                <a:latin typeface="Montserrat 2"/>
                <a:ea typeface="Montserrat 2"/>
                <a:cs typeface="Montserrat 2"/>
                <a:sym typeface="Montserrat 2"/>
              </a:rPr>
              <a:t>động</a:t>
            </a:r>
            <a:r>
              <a:rPr lang="en-US" sz="2340" dirty="0">
                <a:solidFill>
                  <a:srgbClr val="196AD4"/>
                </a:solidFill>
                <a:latin typeface="Montserrat 2"/>
                <a:ea typeface="Montserrat 2"/>
                <a:cs typeface="Montserrat 2"/>
                <a:sym typeface="Montserrat 2"/>
              </a:rPr>
              <a:t> </a:t>
            </a:r>
            <a:r>
              <a:rPr lang="en-US" sz="2340" dirty="0" err="1">
                <a:solidFill>
                  <a:srgbClr val="196AD4"/>
                </a:solidFill>
                <a:latin typeface="Montserrat 2"/>
                <a:ea typeface="Montserrat 2"/>
                <a:cs typeface="Montserrat 2"/>
                <a:sym typeface="Montserrat 2"/>
              </a:rPr>
              <a:t>quản</a:t>
            </a:r>
            <a:r>
              <a:rPr lang="en-US" sz="2340" dirty="0">
                <a:solidFill>
                  <a:srgbClr val="196AD4"/>
                </a:solidFill>
                <a:latin typeface="Montserrat 2"/>
                <a:ea typeface="Montserrat 2"/>
                <a:cs typeface="Montserrat 2"/>
                <a:sym typeface="Montserrat 2"/>
              </a:rPr>
              <a:t> </a:t>
            </a:r>
            <a:r>
              <a:rPr lang="en-US" sz="2340" dirty="0" err="1">
                <a:solidFill>
                  <a:srgbClr val="196AD4"/>
                </a:solidFill>
                <a:latin typeface="Montserrat 2"/>
                <a:ea typeface="Montserrat 2"/>
                <a:cs typeface="Montserrat 2"/>
                <a:sym typeface="Montserrat 2"/>
              </a:rPr>
              <a:t>lý</a:t>
            </a:r>
            <a:endParaRPr lang="en-US" sz="2340" dirty="0">
              <a:solidFill>
                <a:srgbClr val="196AD4"/>
              </a:solidFill>
              <a:latin typeface="Montserrat 2"/>
              <a:ea typeface="Montserrat 2"/>
              <a:cs typeface="Montserrat 2"/>
              <a:sym typeface="Montserrat 2"/>
            </a:endParaRPr>
          </a:p>
        </p:txBody>
      </p:sp>
      <p:sp>
        <p:nvSpPr>
          <p:cNvPr id="10" name="TextBox 10"/>
          <p:cNvSpPr txBox="1"/>
          <p:nvPr/>
        </p:nvSpPr>
        <p:spPr>
          <a:xfrm>
            <a:off x="3726390" y="367986"/>
            <a:ext cx="10798601" cy="786802"/>
          </a:xfrm>
          <a:prstGeom prst="rect">
            <a:avLst/>
          </a:prstGeom>
        </p:spPr>
        <p:txBody>
          <a:bodyPr lIns="0" tIns="0" rIns="0" bIns="0" rtlCol="0" anchor="t">
            <a:spAutoFit/>
          </a:bodyPr>
          <a:lstStyle/>
          <a:p>
            <a:pPr algn="ctr">
              <a:lnSpc>
                <a:spcPts val="6374"/>
              </a:lnSpc>
            </a:pPr>
            <a:r>
              <a:rPr lang="en-US" sz="5099" dirty="0">
                <a:solidFill>
                  <a:srgbClr val="1868D0"/>
                </a:solidFill>
                <a:latin typeface="Montserrat 7"/>
                <a:ea typeface="Montserrat 7"/>
                <a:cs typeface="Montserrat 7"/>
                <a:sym typeface="Montserrat 7"/>
              </a:rPr>
              <a:t>TRỪ LÙI NGUYÊN PHỤ LIỆU</a:t>
            </a:r>
          </a:p>
        </p:txBody>
      </p:sp>
      <p:grpSp>
        <p:nvGrpSpPr>
          <p:cNvPr id="127" name="Group 4"/>
          <p:cNvGrpSpPr/>
          <p:nvPr/>
        </p:nvGrpSpPr>
        <p:grpSpPr>
          <a:xfrm>
            <a:off x="0" y="0"/>
            <a:ext cx="1569494" cy="1569494"/>
            <a:chOff x="0" y="0"/>
            <a:chExt cx="2092659" cy="2092659"/>
          </a:xfrm>
        </p:grpSpPr>
        <p:sp>
          <p:nvSpPr>
            <p:cNvPr id="128"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4"/>
              <a:stretch>
                <a:fillRect/>
              </a:stretch>
            </a:blipFill>
          </p:spPr>
          <p:txBody>
            <a:bodyPr/>
            <a:lstStyle/>
            <a:p>
              <a:endParaRPr lang="vi-VN"/>
            </a:p>
          </p:txBody>
        </p:sp>
        <p:sp>
          <p:nvSpPr>
            <p:cNvPr id="129"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5"/>
              <a:stretch>
                <a:fillRect/>
              </a:stretch>
            </a:blipFill>
          </p:spPr>
          <p:txBody>
            <a:bodyPr/>
            <a:lstStyle/>
            <a:p>
              <a:endParaRPr lang="vi-VN"/>
            </a:p>
          </p:txBody>
        </p:sp>
      </p:grpSp>
      <p:pic>
        <p:nvPicPr>
          <p:cNvPr id="130" name="Picture 129"/>
          <p:cNvPicPr>
            <a:picLocks noChangeAspect="1"/>
          </p:cNvPicPr>
          <p:nvPr/>
        </p:nvPicPr>
        <p:blipFill rotWithShape="1">
          <a:blip r:embed="rId6"/>
          <a:srcRect t="18409"/>
          <a:stretch/>
        </p:blipFill>
        <p:spPr>
          <a:xfrm>
            <a:off x="266668" y="1943100"/>
            <a:ext cx="17612106" cy="5288868"/>
          </a:xfrm>
          <a:prstGeom prst="rect">
            <a:avLst/>
          </a:prstGeom>
        </p:spPr>
      </p:pic>
      <p:sp>
        <p:nvSpPr>
          <p:cNvPr id="3" name="Hộp Văn bản 2">
            <a:extLst>
              <a:ext uri="{FF2B5EF4-FFF2-40B4-BE49-F238E27FC236}">
                <a16:creationId xmlns:a16="http://schemas.microsoft.com/office/drawing/2014/main" id="{7EC00CB1-3A6E-9B5B-7BF9-EDEE101D19CA}"/>
              </a:ext>
            </a:extLst>
          </p:cNvPr>
          <p:cNvSpPr txBox="1"/>
          <p:nvPr/>
        </p:nvSpPr>
        <p:spPr>
          <a:xfrm>
            <a:off x="1430440" y="7512903"/>
            <a:ext cx="15284561" cy="830997"/>
          </a:xfrm>
          <a:prstGeom prst="rect">
            <a:avLst/>
          </a:prstGeom>
          <a:noFill/>
        </p:spPr>
        <p:txBody>
          <a:bodyPr wrap="square">
            <a:spAutoFit/>
          </a:bodyPr>
          <a:lstStyle/>
          <a:p>
            <a:pPr algn="ctr"/>
            <a:r>
              <a:rPr lang="vi-VN" sz="2400" dirty="0">
                <a:solidFill>
                  <a:schemeClr val="accent1">
                    <a:lumMod val="50000"/>
                  </a:schemeClr>
                </a:solidFill>
                <a:latin typeface="Montserrat 2" panose="020B0604020202020204" charset="0"/>
              </a:rPr>
              <a:t>Hỗ trợ doanh nghiệp quản lý xuyên suốt từ cấu hình dữ liệu đầu vào, tạo hồ sơ nháp, quản lý kho số phụ đến tổng hợp và xuất báo cáo chính thức.</a:t>
            </a:r>
          </a:p>
        </p:txBody>
      </p:sp>
      <p:sp>
        <p:nvSpPr>
          <p:cNvPr id="5" name="Hộp Văn bản 4">
            <a:extLst>
              <a:ext uri="{FF2B5EF4-FFF2-40B4-BE49-F238E27FC236}">
                <a16:creationId xmlns:a16="http://schemas.microsoft.com/office/drawing/2014/main" id="{197C61E8-8904-28E4-4899-5532C956F1C3}"/>
              </a:ext>
            </a:extLst>
          </p:cNvPr>
          <p:cNvSpPr txBox="1"/>
          <p:nvPr/>
        </p:nvSpPr>
        <p:spPr>
          <a:xfrm>
            <a:off x="4310221" y="9088017"/>
            <a:ext cx="9525000" cy="830997"/>
          </a:xfrm>
          <a:prstGeom prst="rect">
            <a:avLst/>
          </a:prstGeom>
          <a:noFill/>
        </p:spPr>
        <p:txBody>
          <a:bodyPr wrap="square">
            <a:spAutoFit/>
          </a:bodyPr>
          <a:lstStyle/>
          <a:p>
            <a:pPr algn="ctr"/>
            <a:r>
              <a:rPr lang="vi-VN" sz="2400" dirty="0">
                <a:solidFill>
                  <a:schemeClr val="accent1">
                    <a:lumMod val="50000"/>
                  </a:schemeClr>
                </a:solidFill>
                <a:latin typeface="Montserrat 2" panose="020B0604020202020204" charset="0"/>
              </a:rPr>
              <a:t>Giúp tối ưu quy trình xử lý hồ sơ, giảm thao tác thủ công và nâng cao hiệu quả quản lý dữ liệu xuất nhập khẩu.</a:t>
            </a:r>
            <a:endParaRPr lang="vi-VN" sz="2400" dirty="0"/>
          </a:p>
        </p:txBody>
      </p:sp>
      <p:sp>
        <p:nvSpPr>
          <p:cNvPr id="6" name="Mũi tên: Xuống 5">
            <a:extLst>
              <a:ext uri="{FF2B5EF4-FFF2-40B4-BE49-F238E27FC236}">
                <a16:creationId xmlns:a16="http://schemas.microsoft.com/office/drawing/2014/main" id="{5312A313-599C-2C0D-E62B-313011E481A9}"/>
              </a:ext>
            </a:extLst>
          </p:cNvPr>
          <p:cNvSpPr/>
          <p:nvPr/>
        </p:nvSpPr>
        <p:spPr>
          <a:xfrm>
            <a:off x="8366150" y="8305800"/>
            <a:ext cx="1519080" cy="7441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348396" y="2171247"/>
            <a:ext cx="4577736" cy="672849"/>
          </a:xfrm>
          <a:prstGeom prst="rect">
            <a:avLst/>
          </a:prstGeom>
        </p:spPr>
        <p:txBody>
          <a:bodyPr lIns="0" tIns="0" rIns="0" bIns="0" rtlCol="0" anchor="t">
            <a:spAutoFit/>
          </a:bodyPr>
          <a:lstStyle/>
          <a:p>
            <a:pPr algn="ctr">
              <a:lnSpc>
                <a:spcPts val="2676"/>
              </a:lnSpc>
            </a:pPr>
            <a:r>
              <a:rPr lang="en-US" sz="2124" dirty="0">
                <a:solidFill>
                  <a:srgbClr val="0066FF"/>
                </a:solidFill>
                <a:latin typeface="Montserrat 1"/>
                <a:ea typeface="Montserrat 1"/>
                <a:cs typeface="Montserrat 1"/>
                <a:sym typeface="Montserrat 1"/>
              </a:rPr>
              <a:t>CÔNG TY CỔ PHẦN </a:t>
            </a:r>
          </a:p>
          <a:p>
            <a:pPr algn="ctr">
              <a:lnSpc>
                <a:spcPts val="2676"/>
              </a:lnSpc>
            </a:pPr>
            <a:r>
              <a:rPr lang="en-US" sz="2124" dirty="0">
                <a:solidFill>
                  <a:srgbClr val="0066FF"/>
                </a:solidFill>
                <a:latin typeface="Montserrat 1"/>
                <a:ea typeface="Montserrat 1"/>
                <a:cs typeface="Montserrat 1"/>
                <a:sym typeface="Montserrat 1"/>
              </a:rPr>
              <a:t>ỨNG DỤNG CÔNG NGHỆ VŨ HẢI</a:t>
            </a:r>
          </a:p>
        </p:txBody>
      </p:sp>
      <p:sp>
        <p:nvSpPr>
          <p:cNvPr id="8" name="TextBox 8"/>
          <p:cNvSpPr txBox="1"/>
          <p:nvPr/>
        </p:nvSpPr>
        <p:spPr>
          <a:xfrm>
            <a:off x="4076775" y="1987388"/>
            <a:ext cx="5109618" cy="375103"/>
          </a:xfrm>
          <a:prstGeom prst="rect">
            <a:avLst/>
          </a:prstGeom>
        </p:spPr>
        <p:txBody>
          <a:bodyPr lIns="0" tIns="0" rIns="0" bIns="0" rtlCol="0" anchor="t">
            <a:spAutoFit/>
          </a:bodyPr>
          <a:lstStyle/>
          <a:p>
            <a:pPr algn="ctr">
              <a:lnSpc>
                <a:spcPts val="3207"/>
              </a:lnSpc>
            </a:pPr>
            <a:r>
              <a:rPr lang="en-US" sz="2124" dirty="0">
                <a:solidFill>
                  <a:srgbClr val="0066FF"/>
                </a:solidFill>
                <a:latin typeface="Montserrat 1"/>
                <a:ea typeface="Montserrat 1"/>
                <a:cs typeface="Montserrat 1"/>
                <a:sym typeface="Montserrat 1"/>
              </a:rPr>
              <a:t>  </a:t>
            </a:r>
          </a:p>
        </p:txBody>
      </p:sp>
      <p:sp>
        <p:nvSpPr>
          <p:cNvPr id="10" name="Freeform 10"/>
          <p:cNvSpPr/>
          <p:nvPr/>
        </p:nvSpPr>
        <p:spPr>
          <a:xfrm>
            <a:off x="5978138" y="1028940"/>
            <a:ext cx="1306891" cy="1306891"/>
          </a:xfrm>
          <a:custGeom>
            <a:avLst/>
            <a:gdLst/>
            <a:ahLst/>
            <a:cxnLst/>
            <a:rect l="l" t="t" r="r" b="b"/>
            <a:pathLst>
              <a:path w="1306891" h="1306891">
                <a:moveTo>
                  <a:pt x="0" y="0"/>
                </a:moveTo>
                <a:lnTo>
                  <a:pt x="1306891" y="0"/>
                </a:lnTo>
                <a:lnTo>
                  <a:pt x="1306891" y="1306891"/>
                </a:lnTo>
                <a:lnTo>
                  <a:pt x="0" y="1306891"/>
                </a:lnTo>
                <a:lnTo>
                  <a:pt x="0" y="0"/>
                </a:lnTo>
                <a:close/>
              </a:path>
            </a:pathLst>
          </a:custGeom>
          <a:blipFill>
            <a:blip r:embed="rId2"/>
            <a:stretch>
              <a:fillRect/>
            </a:stretch>
          </a:blipFill>
        </p:spPr>
        <p:txBody>
          <a:bodyPr/>
          <a:lstStyle/>
          <a:p>
            <a:endParaRPr lang="vi-VN"/>
          </a:p>
        </p:txBody>
      </p:sp>
      <p:sp>
        <p:nvSpPr>
          <p:cNvPr id="39" name="Freeform 39"/>
          <p:cNvSpPr/>
          <p:nvPr/>
        </p:nvSpPr>
        <p:spPr>
          <a:xfrm>
            <a:off x="1167411" y="-6591300"/>
            <a:ext cx="16037963" cy="10966257"/>
          </a:xfrm>
          <a:custGeom>
            <a:avLst/>
            <a:gdLst/>
            <a:ahLst/>
            <a:cxnLst/>
            <a:rect l="l" t="t" r="r" b="b"/>
            <a:pathLst>
              <a:path w="16037963" h="10966257">
                <a:moveTo>
                  <a:pt x="0" y="0"/>
                </a:moveTo>
                <a:lnTo>
                  <a:pt x="16037963" y="0"/>
                </a:lnTo>
                <a:lnTo>
                  <a:pt x="16037963" y="10966256"/>
                </a:lnTo>
                <a:lnTo>
                  <a:pt x="0" y="10966256"/>
                </a:lnTo>
                <a:lnTo>
                  <a:pt x="0" y="0"/>
                </a:lnTo>
                <a:close/>
              </a:path>
            </a:pathLst>
          </a:custGeom>
          <a:blipFill>
            <a:blip r:embed="rId3"/>
            <a:stretch>
              <a:fillRect/>
            </a:stretch>
          </a:blipFill>
        </p:spPr>
        <p:txBody>
          <a:bodyPr/>
          <a:lstStyle/>
          <a:p>
            <a:endParaRPr lang="vi-VN"/>
          </a:p>
        </p:txBody>
      </p:sp>
      <p:sp>
        <p:nvSpPr>
          <p:cNvPr id="41" name="TextBox 41"/>
          <p:cNvSpPr txBox="1"/>
          <p:nvPr/>
        </p:nvSpPr>
        <p:spPr>
          <a:xfrm>
            <a:off x="2404593" y="342900"/>
            <a:ext cx="13563600" cy="553998"/>
          </a:xfrm>
          <a:prstGeom prst="rect">
            <a:avLst/>
          </a:prstGeom>
        </p:spPr>
        <p:txBody>
          <a:bodyPr wrap="square" lIns="0" tIns="0" rIns="0" bIns="0" rtlCol="0" anchor="t">
            <a:spAutoFit/>
          </a:bodyPr>
          <a:lstStyle/>
          <a:p>
            <a:pPr algn="ctr"/>
            <a:r>
              <a:rPr lang="vi-VN" sz="3600" dirty="0">
                <a:solidFill>
                  <a:schemeClr val="tx2">
                    <a:lumMod val="75000"/>
                  </a:schemeClr>
                </a:solidFill>
                <a:latin typeface="Montserrat 2" panose="020B0604020202020204" charset="0"/>
              </a:rPr>
              <a:t>HỢP TÁC CUNG CẤP ĐỘC QUYỀN SẢN PHẨM </a:t>
            </a:r>
            <a:endParaRPr lang="en-US" sz="3600" dirty="0">
              <a:solidFill>
                <a:schemeClr val="tx2">
                  <a:lumMod val="75000"/>
                </a:schemeClr>
              </a:solidFill>
              <a:latin typeface="Montserrat 2" panose="020B0604020202020204" charset="0"/>
            </a:endParaRPr>
          </a:p>
        </p:txBody>
      </p:sp>
      <p:sp>
        <p:nvSpPr>
          <p:cNvPr id="43" name="TextBox 43"/>
          <p:cNvSpPr txBox="1"/>
          <p:nvPr/>
        </p:nvSpPr>
        <p:spPr>
          <a:xfrm>
            <a:off x="9270798" y="2223005"/>
            <a:ext cx="263231" cy="504080"/>
          </a:xfrm>
          <a:prstGeom prst="rect">
            <a:avLst/>
          </a:prstGeom>
        </p:spPr>
        <p:txBody>
          <a:bodyPr lIns="0" tIns="0" rIns="0" bIns="0" rtlCol="0" anchor="t">
            <a:spAutoFit/>
          </a:bodyPr>
          <a:lstStyle/>
          <a:p>
            <a:pPr algn="ctr">
              <a:lnSpc>
                <a:spcPts val="4110"/>
              </a:lnSpc>
            </a:pPr>
            <a:r>
              <a:rPr lang="en-US" sz="2935">
                <a:solidFill>
                  <a:srgbClr val="0066FF"/>
                </a:solidFill>
                <a:latin typeface="Montserrat 2"/>
                <a:ea typeface="Montserrat 2"/>
                <a:cs typeface="Montserrat 2"/>
                <a:sym typeface="Montserrat 2"/>
              </a:rPr>
              <a:t>&amp;</a:t>
            </a:r>
          </a:p>
        </p:txBody>
      </p:sp>
      <p:sp>
        <p:nvSpPr>
          <p:cNvPr id="44" name="TextBox 44"/>
          <p:cNvSpPr txBox="1"/>
          <p:nvPr/>
        </p:nvSpPr>
        <p:spPr>
          <a:xfrm>
            <a:off x="10015" y="3138005"/>
            <a:ext cx="17344705" cy="646331"/>
          </a:xfrm>
          <a:prstGeom prst="rect">
            <a:avLst/>
          </a:prstGeom>
        </p:spPr>
        <p:txBody>
          <a:bodyPr lIns="0" tIns="0" rIns="0" bIns="0" rtlCol="0" anchor="t">
            <a:spAutoFit/>
          </a:bodyPr>
          <a:lstStyle/>
          <a:p>
            <a:pPr algn="ctr"/>
            <a:r>
              <a:rPr lang="en-US" sz="2100" dirty="0" err="1">
                <a:solidFill>
                  <a:srgbClr val="0068FB"/>
                </a:solidFill>
                <a:latin typeface="Montserrat 2"/>
                <a:ea typeface="Montserrat 2"/>
                <a:cs typeface="Montserrat 2"/>
              </a:rPr>
              <a:t>Ngày</a:t>
            </a:r>
            <a:r>
              <a:rPr lang="en-US" sz="2100" dirty="0">
                <a:solidFill>
                  <a:srgbClr val="0068FB"/>
                </a:solidFill>
                <a:latin typeface="Montserrat 2"/>
                <a:ea typeface="Montserrat 2"/>
                <a:cs typeface="Montserrat 2"/>
              </a:rPr>
              <a:t> </a:t>
            </a:r>
            <a:r>
              <a:rPr lang="vi-VN" sz="2100" dirty="0">
                <a:solidFill>
                  <a:srgbClr val="0068FB"/>
                </a:solidFill>
                <a:latin typeface="Montserrat 2"/>
                <a:ea typeface="Montserrat 2"/>
                <a:cs typeface="Montserrat 2"/>
              </a:rPr>
              <a:t>10/1/2026, </a:t>
            </a:r>
            <a:r>
              <a:rPr lang="en-US" sz="2100" dirty="0">
                <a:solidFill>
                  <a:srgbClr val="0068FB"/>
                </a:solidFill>
                <a:latin typeface="Montserrat 2"/>
                <a:ea typeface="Montserrat 2"/>
                <a:cs typeface="Montserrat 2"/>
              </a:rPr>
              <a:t>CÔNG TY CỔ PHẦN ỨNG DỤNG CÔNG NGHỆ VŨ HẢI </a:t>
            </a:r>
            <a:r>
              <a:rPr lang="en-US" sz="2100" dirty="0" err="1">
                <a:solidFill>
                  <a:srgbClr val="0068FB"/>
                </a:solidFill>
                <a:latin typeface="Montserrat 2"/>
                <a:ea typeface="Montserrat 2"/>
                <a:cs typeface="Montserrat 2"/>
              </a:rPr>
              <a:t>và</a:t>
            </a:r>
            <a:r>
              <a:rPr lang="en-US" sz="2100" dirty="0">
                <a:solidFill>
                  <a:srgbClr val="0068FB"/>
                </a:solidFill>
                <a:latin typeface="Montserrat 2"/>
                <a:ea typeface="Montserrat 2"/>
                <a:cs typeface="Montserrat 2"/>
              </a:rPr>
              <a:t> CÔNG TY TNHH XUẤT NHẬP KHẨU TCOM GLOBAL LOGISTICS </a:t>
            </a:r>
            <a:r>
              <a:rPr lang="en-US" sz="2100" dirty="0" err="1">
                <a:solidFill>
                  <a:srgbClr val="0068FB"/>
                </a:solidFill>
                <a:latin typeface="Montserrat 2"/>
                <a:ea typeface="Montserrat 2"/>
                <a:cs typeface="Montserrat 2"/>
              </a:rPr>
              <a:t>đã</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chính</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thức</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ký</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kết</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hợp</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đồng</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hợp</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tác</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phát</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triển</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phần</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mềm</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và</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cung</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cấp</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dịch</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vụ</a:t>
            </a:r>
            <a:r>
              <a:rPr lang="en-US" sz="2100" dirty="0">
                <a:solidFill>
                  <a:srgbClr val="0068FB"/>
                </a:solidFill>
                <a:latin typeface="Montserrat 2"/>
                <a:ea typeface="Montserrat 2"/>
                <a:cs typeface="Montserrat 2"/>
              </a:rPr>
              <a:t>.</a:t>
            </a:r>
          </a:p>
        </p:txBody>
      </p:sp>
      <p:pic>
        <p:nvPicPr>
          <p:cNvPr id="48" name="Picture 2" descr="https://vuhai.co/wp-content/uploads/2026/02/vuhai_tc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670" y="3986893"/>
            <a:ext cx="9216255" cy="6144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572" t="14720" r="10838" b="15715"/>
          <a:stretch/>
        </p:blipFill>
        <p:spPr>
          <a:xfrm>
            <a:off x="11468886" y="1222681"/>
            <a:ext cx="1253739" cy="919408"/>
          </a:xfrm>
          <a:prstGeom prst="rect">
            <a:avLst/>
          </a:prstGeom>
        </p:spPr>
      </p:pic>
      <p:sp>
        <p:nvSpPr>
          <p:cNvPr id="6" name="TextBox 5"/>
          <p:cNvSpPr txBox="1"/>
          <p:nvPr/>
        </p:nvSpPr>
        <p:spPr>
          <a:xfrm>
            <a:off x="9878695" y="2124874"/>
            <a:ext cx="5161990" cy="784830"/>
          </a:xfrm>
          <a:prstGeom prst="rect">
            <a:avLst/>
          </a:prstGeom>
          <a:noFill/>
        </p:spPr>
        <p:txBody>
          <a:bodyPr wrap="none" rtlCol="0">
            <a:spAutoFit/>
          </a:bodyPr>
          <a:lstStyle/>
          <a:p>
            <a:pPr algn="ctr">
              <a:lnSpc>
                <a:spcPts val="2676"/>
              </a:lnSpc>
            </a:pPr>
            <a:r>
              <a:rPr lang="en-US" sz="2124" dirty="0">
                <a:solidFill>
                  <a:srgbClr val="0066FF"/>
                </a:solidFill>
                <a:latin typeface="Montserrat 1"/>
                <a:ea typeface="Montserrat 1"/>
                <a:cs typeface="Montserrat 1"/>
              </a:rPr>
              <a:t>CÔNG TY TNHH XUẤT NHẬP KHẨU </a:t>
            </a:r>
            <a:endParaRPr lang="vi-VN" sz="2124" dirty="0">
              <a:solidFill>
                <a:srgbClr val="0066FF"/>
              </a:solidFill>
              <a:latin typeface="Montserrat 1"/>
              <a:ea typeface="Montserrat 1"/>
              <a:cs typeface="Montserrat 1"/>
            </a:endParaRPr>
          </a:p>
          <a:p>
            <a:pPr algn="ctr">
              <a:lnSpc>
                <a:spcPts val="2676"/>
              </a:lnSpc>
            </a:pPr>
            <a:r>
              <a:rPr lang="en-US" sz="2124" dirty="0">
                <a:solidFill>
                  <a:srgbClr val="0066FF"/>
                </a:solidFill>
                <a:latin typeface="Montserrat 1"/>
                <a:ea typeface="Montserrat 1"/>
                <a:cs typeface="Montserrat 1"/>
              </a:rPr>
              <a:t>TCOM GLOBAL</a:t>
            </a:r>
            <a:r>
              <a:rPr lang="vi-VN" sz="2124" dirty="0">
                <a:solidFill>
                  <a:srgbClr val="0066FF"/>
                </a:solidFill>
                <a:latin typeface="Montserrat 1"/>
                <a:ea typeface="Montserrat 1"/>
                <a:cs typeface="Montserrat 1"/>
              </a:rPr>
              <a:t> </a:t>
            </a:r>
            <a:r>
              <a:rPr lang="en-US" sz="2124" dirty="0">
                <a:solidFill>
                  <a:srgbClr val="0066FF"/>
                </a:solidFill>
                <a:latin typeface="Montserrat 1"/>
                <a:ea typeface="Montserrat 1"/>
                <a:cs typeface="Montserrat 1"/>
              </a:rPr>
              <a:t>LOGISTICS</a:t>
            </a:r>
          </a:p>
        </p:txBody>
      </p:sp>
      <p:grpSp>
        <p:nvGrpSpPr>
          <p:cNvPr id="2" name="Group 4">
            <a:extLst>
              <a:ext uri="{FF2B5EF4-FFF2-40B4-BE49-F238E27FC236}">
                <a16:creationId xmlns:a16="http://schemas.microsoft.com/office/drawing/2014/main" id="{64EC285F-92B0-79A1-81F9-CE3A7EC4C6A1}"/>
              </a:ext>
            </a:extLst>
          </p:cNvPr>
          <p:cNvGrpSpPr/>
          <p:nvPr/>
        </p:nvGrpSpPr>
        <p:grpSpPr>
          <a:xfrm>
            <a:off x="0" y="0"/>
            <a:ext cx="1569494" cy="1569494"/>
            <a:chOff x="0" y="0"/>
            <a:chExt cx="2092659" cy="2092659"/>
          </a:xfrm>
        </p:grpSpPr>
        <p:sp>
          <p:nvSpPr>
            <p:cNvPr id="3" name="Freeform 5">
              <a:extLst>
                <a:ext uri="{FF2B5EF4-FFF2-40B4-BE49-F238E27FC236}">
                  <a16:creationId xmlns:a16="http://schemas.microsoft.com/office/drawing/2014/main" id="{C21BF0C4-066D-82BE-438E-9D2BE58F029A}"/>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6"/>
              <a:stretch>
                <a:fillRect/>
              </a:stretch>
            </a:blipFill>
          </p:spPr>
          <p:txBody>
            <a:bodyPr/>
            <a:lstStyle/>
            <a:p>
              <a:endParaRPr lang="vi-VN"/>
            </a:p>
          </p:txBody>
        </p:sp>
        <p:sp>
          <p:nvSpPr>
            <p:cNvPr id="4" name="Freeform 6">
              <a:extLst>
                <a:ext uri="{FF2B5EF4-FFF2-40B4-BE49-F238E27FC236}">
                  <a16:creationId xmlns:a16="http://schemas.microsoft.com/office/drawing/2014/main" id="{5FFE90BA-74C6-CD27-B162-8F71F94E0842}"/>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7"/>
              <a:stretch>
                <a:fillRect/>
              </a:stretch>
            </a:blipFill>
          </p:spPr>
          <p:txBody>
            <a:bodyPr/>
            <a:lstStyle/>
            <a:p>
              <a:endParaRPr lang="vi-VN"/>
            </a:p>
          </p:txBody>
        </p:sp>
      </p:grpSp>
    </p:spTree>
    <p:extLst>
      <p:ext uri="{BB962C8B-B14F-4D97-AF65-F5344CB8AC3E}">
        <p14:creationId xmlns:p14="http://schemas.microsoft.com/office/powerpoint/2010/main" val="1324954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707914E-702B-984C-1302-F5D55E957729}"/>
              </a:ext>
            </a:extLst>
          </p:cNvPr>
          <p:cNvPicPr>
            <a:picLocks noChangeAspect="1"/>
          </p:cNvPicPr>
          <p:nvPr/>
        </p:nvPicPr>
        <p:blipFill>
          <a:blip r:embed="rId2"/>
          <a:stretch>
            <a:fillRect/>
          </a:stretch>
        </p:blipFill>
        <p:spPr>
          <a:xfrm>
            <a:off x="6651692" y="1903500"/>
            <a:ext cx="4984615" cy="6480000"/>
          </a:xfrm>
          <a:prstGeom prst="rect">
            <a:avLst/>
          </a:prstGeom>
        </p:spPr>
      </p:pic>
      <p:grpSp>
        <p:nvGrpSpPr>
          <p:cNvPr id="4" name="Group 4">
            <a:extLst>
              <a:ext uri="{FF2B5EF4-FFF2-40B4-BE49-F238E27FC236}">
                <a16:creationId xmlns:a16="http://schemas.microsoft.com/office/drawing/2014/main" id="{BE703236-35DE-7AC3-F055-EAC575460F0C}"/>
              </a:ext>
            </a:extLst>
          </p:cNvPr>
          <p:cNvGrpSpPr/>
          <p:nvPr/>
        </p:nvGrpSpPr>
        <p:grpSpPr>
          <a:xfrm>
            <a:off x="0" y="0"/>
            <a:ext cx="1569494" cy="1569494"/>
            <a:chOff x="0" y="0"/>
            <a:chExt cx="2092659" cy="2092659"/>
          </a:xfrm>
        </p:grpSpPr>
        <p:sp>
          <p:nvSpPr>
            <p:cNvPr id="5" name="Freeform 5">
              <a:extLst>
                <a:ext uri="{FF2B5EF4-FFF2-40B4-BE49-F238E27FC236}">
                  <a16:creationId xmlns:a16="http://schemas.microsoft.com/office/drawing/2014/main" id="{8916EC1B-F5C5-954B-1926-DB2C6CD70AB2}"/>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5AFF2AD9-F2BE-2864-9297-8A89ADA43C39}"/>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spTree>
    <p:extLst>
      <p:ext uri="{BB962C8B-B14F-4D97-AF65-F5344CB8AC3E}">
        <p14:creationId xmlns:p14="http://schemas.microsoft.com/office/powerpoint/2010/main" val="300713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0955" y="168539"/>
            <a:ext cx="11413834" cy="830997"/>
          </a:xfrm>
          <a:prstGeom prst="rect">
            <a:avLst/>
          </a:prstGeom>
        </p:spPr>
        <p:txBody>
          <a:bodyPr wrap="square">
            <a:spAutoFit/>
          </a:bodyPr>
          <a:lstStyle/>
          <a:p>
            <a:r>
              <a:rPr lang="en-US" sz="4800" b="1" dirty="0" err="1">
                <a:latin typeface="Montserrat 2" panose="020B0604020202020204" charset="0"/>
              </a:rPr>
              <a:t>Giải</a:t>
            </a:r>
            <a:r>
              <a:rPr lang="en-US" sz="4800" b="1" dirty="0">
                <a:latin typeface="Montserrat 2" panose="020B0604020202020204" charset="0"/>
              </a:rPr>
              <a:t> </a:t>
            </a:r>
            <a:r>
              <a:rPr lang="en-US" sz="4800" b="1" dirty="0" err="1">
                <a:latin typeface="Montserrat 2" panose="020B0604020202020204" charset="0"/>
              </a:rPr>
              <a:t>Pháp</a:t>
            </a:r>
            <a:r>
              <a:rPr lang="en-US" sz="4800" b="1" dirty="0">
                <a:latin typeface="Montserrat 2" panose="020B0604020202020204" charset="0"/>
              </a:rPr>
              <a:t> </a:t>
            </a:r>
            <a:r>
              <a:rPr lang="en-US" sz="4800" b="1" dirty="0" err="1">
                <a:latin typeface="Montserrat 2" panose="020B0604020202020204" charset="0"/>
              </a:rPr>
              <a:t>Quản</a:t>
            </a:r>
            <a:r>
              <a:rPr lang="en-US" sz="4800" b="1" dirty="0">
                <a:latin typeface="Montserrat 2" panose="020B0604020202020204" charset="0"/>
              </a:rPr>
              <a:t> </a:t>
            </a:r>
            <a:r>
              <a:rPr lang="en-US" sz="4800" b="1" dirty="0" err="1">
                <a:latin typeface="Montserrat 2" panose="020B0604020202020204" charset="0"/>
              </a:rPr>
              <a:t>Lý</a:t>
            </a:r>
            <a:r>
              <a:rPr lang="en-US" sz="4800" b="1" dirty="0">
                <a:latin typeface="Montserrat 2" panose="020B0604020202020204" charset="0"/>
              </a:rPr>
              <a:t> </a:t>
            </a:r>
            <a:r>
              <a:rPr lang="vi-VN" sz="4800" b="1" dirty="0">
                <a:latin typeface="Montserrat 2" panose="020B0604020202020204" charset="0"/>
              </a:rPr>
              <a:t>Toàn </a:t>
            </a:r>
            <a:r>
              <a:rPr lang="vi-VN" sz="4800" b="1" dirty="0" smtClean="0">
                <a:latin typeface="Montserrat 2" panose="020B0604020202020204" charset="0"/>
              </a:rPr>
              <a:t>Diện (ERP)</a:t>
            </a:r>
            <a:endParaRPr lang="en-US" sz="4800" b="1" dirty="0">
              <a:latin typeface="Montserrat 2" panose="020B0604020202020204" charset="0"/>
            </a:endParaRPr>
          </a:p>
        </p:txBody>
      </p:sp>
      <p:grpSp>
        <p:nvGrpSpPr>
          <p:cNvPr id="3" name="Group 4"/>
          <p:cNvGrpSpPr/>
          <p:nvPr/>
        </p:nvGrpSpPr>
        <p:grpSpPr>
          <a:xfrm>
            <a:off x="0" y="0"/>
            <a:ext cx="1569494" cy="1569494"/>
            <a:chOff x="0" y="0"/>
            <a:chExt cx="2092659" cy="2092659"/>
          </a:xfrm>
        </p:grpSpPr>
        <p:sp>
          <p:nvSpPr>
            <p:cNvPr id="4"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2"/>
              <a:stretch>
                <a:fillRect/>
              </a:stretch>
            </a:blipFill>
          </p:spPr>
          <p:txBody>
            <a:bodyPr/>
            <a:lstStyle/>
            <a:p>
              <a:endParaRPr lang="vi-VN"/>
            </a:p>
          </p:txBody>
        </p:sp>
        <p:sp>
          <p:nvSpPr>
            <p:cNvPr id="5"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3"/>
              <a:stretch>
                <a:fillRect/>
              </a:stretch>
            </a:blipFill>
          </p:spPr>
          <p:txBody>
            <a:bodyPr/>
            <a:lstStyle/>
            <a:p>
              <a:endParaRPr lang="vi-VN"/>
            </a:p>
          </p:txBody>
        </p:sp>
      </p:grpSp>
      <p:sp>
        <p:nvSpPr>
          <p:cNvPr id="6" name="Rectangle 5"/>
          <p:cNvSpPr/>
          <p:nvPr/>
        </p:nvSpPr>
        <p:spPr>
          <a:xfrm>
            <a:off x="1997366" y="1115569"/>
            <a:ext cx="13531268" cy="646331"/>
          </a:xfrm>
          <a:prstGeom prst="rect">
            <a:avLst/>
          </a:prstGeom>
        </p:spPr>
        <p:txBody>
          <a:bodyPr wrap="square">
            <a:spAutoFit/>
          </a:bodyPr>
          <a:lstStyle/>
          <a:p>
            <a:r>
              <a:rPr lang="vi-VN" dirty="0">
                <a:latin typeface="Montserrat 2" panose="020B0604020202020204" charset="0"/>
              </a:rPr>
              <a:t>Dành riêng cho Doanh nghiệp lớn </a:t>
            </a:r>
            <a:r>
              <a:rPr lang="vi-VN" b="1" dirty="0">
                <a:latin typeface="Montserrat 2" panose="020B0604020202020204" charset="0"/>
              </a:rPr>
              <a:t>&amp; Forwarder</a:t>
            </a:r>
            <a:r>
              <a:rPr lang="vi-VN" dirty="0">
                <a:latin typeface="Montserrat 2" panose="020B0604020202020204" charset="0"/>
              </a:rPr>
              <a:t> — Quản lý một nền tảng duy nhất tập trung toàn bộ khách hàng, </a:t>
            </a:r>
          </a:p>
          <a:p>
            <a:pPr algn="ctr"/>
            <a:r>
              <a:rPr lang="vi-VN" dirty="0">
                <a:latin typeface="Montserrat 2" panose="020B0604020202020204" charset="0"/>
              </a:rPr>
              <a:t>hồ sơ và quy trình vận hành</a:t>
            </a:r>
          </a:p>
        </p:txBody>
      </p:sp>
      <p:pic>
        <p:nvPicPr>
          <p:cNvPr id="8" name="Picture 7"/>
          <p:cNvPicPr>
            <a:picLocks noChangeAspect="1"/>
          </p:cNvPicPr>
          <p:nvPr/>
        </p:nvPicPr>
        <p:blipFill>
          <a:blip r:embed="rId4"/>
          <a:stretch>
            <a:fillRect/>
          </a:stretch>
        </p:blipFill>
        <p:spPr>
          <a:xfrm>
            <a:off x="9829112" y="1714500"/>
            <a:ext cx="2058088" cy="1800000"/>
          </a:xfrm>
          <a:prstGeom prst="rect">
            <a:avLst/>
          </a:prstGeom>
        </p:spPr>
      </p:pic>
      <p:pic>
        <p:nvPicPr>
          <p:cNvPr id="13" name="Picture 12"/>
          <p:cNvPicPr>
            <a:picLocks noChangeAspect="1"/>
          </p:cNvPicPr>
          <p:nvPr/>
        </p:nvPicPr>
        <p:blipFill>
          <a:blip r:embed="rId5"/>
          <a:stretch>
            <a:fillRect/>
          </a:stretch>
        </p:blipFill>
        <p:spPr>
          <a:xfrm>
            <a:off x="5492064" y="1714500"/>
            <a:ext cx="2127936" cy="1800000"/>
          </a:xfrm>
          <a:prstGeom prst="rect">
            <a:avLst/>
          </a:prstGeom>
        </p:spPr>
      </p:pic>
      <p:pic>
        <p:nvPicPr>
          <p:cNvPr id="14" name="Picture 13"/>
          <p:cNvPicPr>
            <a:picLocks noChangeAspect="1"/>
          </p:cNvPicPr>
          <p:nvPr/>
        </p:nvPicPr>
        <p:blipFill>
          <a:blip r:embed="rId6"/>
          <a:stretch>
            <a:fillRect/>
          </a:stretch>
        </p:blipFill>
        <p:spPr>
          <a:xfrm>
            <a:off x="14598507" y="1714500"/>
            <a:ext cx="2089293" cy="1800000"/>
          </a:xfrm>
          <a:prstGeom prst="rect">
            <a:avLst/>
          </a:prstGeom>
        </p:spPr>
      </p:pic>
      <p:sp>
        <p:nvSpPr>
          <p:cNvPr id="17" name="Rectangle 16"/>
          <p:cNvSpPr/>
          <p:nvPr/>
        </p:nvSpPr>
        <p:spPr>
          <a:xfrm>
            <a:off x="609600" y="3480209"/>
            <a:ext cx="3826361" cy="1015663"/>
          </a:xfrm>
          <a:prstGeom prst="rect">
            <a:avLst/>
          </a:prstGeom>
        </p:spPr>
        <p:txBody>
          <a:bodyPr wrap="square">
            <a:spAutoFit/>
          </a:bodyPr>
          <a:lstStyle/>
          <a:p>
            <a:pPr algn="ctr"/>
            <a:r>
              <a:rPr lang="vi-VN" sz="2000" dirty="0" smtClean="0">
                <a:latin typeface="Montserrat 2" panose="020B0604020202020204" charset="0"/>
              </a:rPr>
              <a:t>Lưu trữ, quản lý nhiều thông tin khách hàng trên cùng một hệ thống </a:t>
            </a:r>
            <a:r>
              <a:rPr lang="en-US" sz="2000" dirty="0" smtClean="0">
                <a:latin typeface="Montserrat 2" panose="020B0604020202020204" charset="0"/>
              </a:rPr>
              <a:t>(CRM</a:t>
            </a:r>
            <a:r>
              <a:rPr lang="en-US" sz="2000" dirty="0">
                <a:latin typeface="Montserrat 2" panose="020B0604020202020204" charset="0"/>
              </a:rPr>
              <a:t>)</a:t>
            </a:r>
          </a:p>
        </p:txBody>
      </p:sp>
      <p:sp>
        <p:nvSpPr>
          <p:cNvPr id="18" name="Rectangle 17"/>
          <p:cNvSpPr/>
          <p:nvPr/>
        </p:nvSpPr>
        <p:spPr>
          <a:xfrm>
            <a:off x="9051439" y="3514500"/>
            <a:ext cx="4038600" cy="1015663"/>
          </a:xfrm>
          <a:prstGeom prst="rect">
            <a:avLst/>
          </a:prstGeom>
        </p:spPr>
        <p:txBody>
          <a:bodyPr wrap="square">
            <a:spAutoFit/>
          </a:bodyPr>
          <a:lstStyle/>
          <a:p>
            <a:pPr algn="ctr"/>
            <a:r>
              <a:rPr lang="vi-VN" sz="2000" dirty="0">
                <a:latin typeface="Montserrat 2" panose="020B0604020202020204" charset="0"/>
              </a:rPr>
              <a:t>Nắm rõ trạng thái xử lý từng hồ sơ theo từng doanh nghiệp theo thời gian thực.</a:t>
            </a:r>
          </a:p>
        </p:txBody>
      </p:sp>
      <p:sp>
        <p:nvSpPr>
          <p:cNvPr id="19" name="Rectangle 18"/>
          <p:cNvSpPr/>
          <p:nvPr/>
        </p:nvSpPr>
        <p:spPr>
          <a:xfrm>
            <a:off x="4724400" y="3514500"/>
            <a:ext cx="4038600" cy="1015663"/>
          </a:xfrm>
          <a:prstGeom prst="rect">
            <a:avLst/>
          </a:prstGeom>
        </p:spPr>
        <p:txBody>
          <a:bodyPr wrap="square">
            <a:spAutoFit/>
          </a:bodyPr>
          <a:lstStyle/>
          <a:p>
            <a:pPr algn="ctr"/>
            <a:r>
              <a:rPr lang="en-US" sz="2000" dirty="0" err="1">
                <a:latin typeface="Montserrat 2" panose="020B0604020202020204" charset="0"/>
              </a:rPr>
              <a:t>Kiểm</a:t>
            </a:r>
            <a:r>
              <a:rPr lang="en-US" sz="2000" dirty="0">
                <a:latin typeface="Montserrat 2" panose="020B0604020202020204" charset="0"/>
              </a:rPr>
              <a:t> </a:t>
            </a:r>
            <a:r>
              <a:rPr lang="en-US" sz="2000" dirty="0" err="1">
                <a:latin typeface="Montserrat 2" panose="020B0604020202020204" charset="0"/>
              </a:rPr>
              <a:t>soát</a:t>
            </a:r>
            <a:r>
              <a:rPr lang="en-US" sz="2000" dirty="0">
                <a:latin typeface="Montserrat 2" panose="020B0604020202020204" charset="0"/>
              </a:rPr>
              <a:t> </a:t>
            </a:r>
            <a:r>
              <a:rPr lang="en-US" sz="2000" dirty="0" err="1">
                <a:latin typeface="Montserrat 2" panose="020B0604020202020204" charset="0"/>
              </a:rPr>
              <a:t>quyền</a:t>
            </a:r>
            <a:r>
              <a:rPr lang="en-US" sz="2000" dirty="0">
                <a:latin typeface="Montserrat 2" panose="020B0604020202020204" charset="0"/>
              </a:rPr>
              <a:t> </a:t>
            </a:r>
            <a:r>
              <a:rPr lang="en-US" sz="2000" dirty="0" err="1">
                <a:latin typeface="Montserrat 2" panose="020B0604020202020204" charset="0"/>
              </a:rPr>
              <a:t>truy</a:t>
            </a:r>
            <a:r>
              <a:rPr lang="en-US" sz="2000" dirty="0">
                <a:latin typeface="Montserrat 2" panose="020B0604020202020204" charset="0"/>
              </a:rPr>
              <a:t> </a:t>
            </a:r>
            <a:r>
              <a:rPr lang="en-US" sz="2000" dirty="0" err="1">
                <a:latin typeface="Montserrat 2" panose="020B0604020202020204" charset="0"/>
              </a:rPr>
              <a:t>cập</a:t>
            </a:r>
            <a:r>
              <a:rPr lang="en-US" sz="2000" dirty="0">
                <a:latin typeface="Montserrat 2" panose="020B0604020202020204" charset="0"/>
              </a:rPr>
              <a:t> </a:t>
            </a:r>
            <a:r>
              <a:rPr lang="en-US" sz="2000" dirty="0" err="1">
                <a:latin typeface="Montserrat 2" panose="020B0604020202020204" charset="0"/>
              </a:rPr>
              <a:t>cho</a:t>
            </a:r>
            <a:r>
              <a:rPr lang="en-US" sz="2000" dirty="0">
                <a:latin typeface="Montserrat 2" panose="020B0604020202020204" charset="0"/>
              </a:rPr>
              <a:t> </a:t>
            </a:r>
            <a:r>
              <a:rPr lang="en-US" sz="2000" dirty="0" err="1">
                <a:latin typeface="Montserrat 2" panose="020B0604020202020204" charset="0"/>
              </a:rPr>
              <a:t>từng</a:t>
            </a:r>
            <a:r>
              <a:rPr lang="en-US" sz="2000" dirty="0">
                <a:latin typeface="Montserrat 2" panose="020B0604020202020204" charset="0"/>
              </a:rPr>
              <a:t> user </a:t>
            </a:r>
            <a:r>
              <a:rPr lang="en-US" sz="2000" dirty="0" err="1">
                <a:latin typeface="Montserrat 2" panose="020B0604020202020204" charset="0"/>
              </a:rPr>
              <a:t>theo</a:t>
            </a:r>
            <a:r>
              <a:rPr lang="en-US" sz="2000" dirty="0">
                <a:latin typeface="Montserrat 2" panose="020B0604020202020204" charset="0"/>
              </a:rPr>
              <a:t> </a:t>
            </a:r>
            <a:r>
              <a:rPr lang="en-US" sz="2000" dirty="0" err="1">
                <a:latin typeface="Montserrat 2" panose="020B0604020202020204" charset="0"/>
              </a:rPr>
              <a:t>vai</a:t>
            </a:r>
            <a:r>
              <a:rPr lang="en-US" sz="2000" dirty="0">
                <a:latin typeface="Montserrat 2" panose="020B0604020202020204" charset="0"/>
              </a:rPr>
              <a:t> </a:t>
            </a:r>
            <a:r>
              <a:rPr lang="en-US" sz="2000" dirty="0" err="1">
                <a:latin typeface="Montserrat 2" panose="020B0604020202020204" charset="0"/>
              </a:rPr>
              <a:t>trò</a:t>
            </a:r>
            <a:r>
              <a:rPr lang="en-US" sz="2000" dirty="0">
                <a:latin typeface="Montserrat 2" panose="020B0604020202020204" charset="0"/>
              </a:rPr>
              <a:t> </a:t>
            </a:r>
            <a:r>
              <a:rPr lang="en-US" sz="2000" dirty="0" err="1">
                <a:latin typeface="Montserrat 2" panose="020B0604020202020204" charset="0"/>
              </a:rPr>
              <a:t>và</a:t>
            </a:r>
            <a:r>
              <a:rPr lang="en-US" sz="2000" dirty="0">
                <a:latin typeface="Montserrat 2" panose="020B0604020202020204" charset="0"/>
              </a:rPr>
              <a:t> </a:t>
            </a:r>
            <a:r>
              <a:rPr lang="en-US" sz="2000" dirty="0" err="1">
                <a:latin typeface="Montserrat 2" panose="020B0604020202020204" charset="0"/>
              </a:rPr>
              <a:t>trách</a:t>
            </a:r>
            <a:r>
              <a:rPr lang="en-US" sz="2000" dirty="0">
                <a:latin typeface="Montserrat 2" panose="020B0604020202020204" charset="0"/>
              </a:rPr>
              <a:t> </a:t>
            </a:r>
            <a:r>
              <a:rPr lang="en-US" sz="2000" dirty="0" err="1">
                <a:latin typeface="Montserrat 2" panose="020B0604020202020204" charset="0"/>
              </a:rPr>
              <a:t>nhiệm</a:t>
            </a:r>
            <a:r>
              <a:rPr lang="en-US" sz="2000" dirty="0">
                <a:latin typeface="Montserrat 2" panose="020B0604020202020204" charset="0"/>
              </a:rPr>
              <a:t>. </a:t>
            </a:r>
          </a:p>
        </p:txBody>
      </p:sp>
      <p:sp>
        <p:nvSpPr>
          <p:cNvPr id="20" name="Rectangle 19"/>
          <p:cNvSpPr/>
          <p:nvPr/>
        </p:nvSpPr>
        <p:spPr>
          <a:xfrm>
            <a:off x="13563600" y="3590700"/>
            <a:ext cx="4038600" cy="1015663"/>
          </a:xfrm>
          <a:prstGeom prst="rect">
            <a:avLst/>
          </a:prstGeom>
        </p:spPr>
        <p:txBody>
          <a:bodyPr wrap="square">
            <a:spAutoFit/>
          </a:bodyPr>
          <a:lstStyle/>
          <a:p>
            <a:pPr algn="ctr"/>
            <a:r>
              <a:rPr lang="vi-VN" sz="2000" dirty="0">
                <a:latin typeface="Montserrat 2" panose="020B0604020202020204" charset="0"/>
              </a:rPr>
              <a:t>Thống nhất quy trình vận hành và nâng cao chất lượng hỗ trợ khách hàng.</a:t>
            </a:r>
          </a:p>
        </p:txBody>
      </p:sp>
      <p:pic>
        <p:nvPicPr>
          <p:cNvPr id="11" name="Hình ảnh 10">
            <a:extLst>
              <a:ext uri="{FF2B5EF4-FFF2-40B4-BE49-F238E27FC236}">
                <a16:creationId xmlns:a16="http://schemas.microsoft.com/office/drawing/2014/main" id="{29E5B0E1-6F49-EBDA-1F2C-2638F07976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2859" y="4682563"/>
            <a:ext cx="9690026" cy="5581577"/>
          </a:xfrm>
          <a:prstGeom prst="rect">
            <a:avLst/>
          </a:prstGeom>
        </p:spPr>
      </p:pic>
      <p:pic>
        <p:nvPicPr>
          <p:cNvPr id="12" name="Picture 11"/>
          <p:cNvPicPr>
            <a:picLocks noChangeAspect="1"/>
          </p:cNvPicPr>
          <p:nvPr/>
        </p:nvPicPr>
        <p:blipFill rotWithShape="1">
          <a:blip r:embed="rId8"/>
          <a:srcRect l="1975" t="5178"/>
          <a:stretch/>
        </p:blipFill>
        <p:spPr>
          <a:xfrm>
            <a:off x="1295400" y="1680354"/>
            <a:ext cx="2514600" cy="1846846"/>
          </a:xfrm>
          <a:prstGeom prst="rect">
            <a:avLst/>
          </a:prstGeom>
        </p:spPr>
      </p:pic>
    </p:spTree>
    <p:extLst>
      <p:ext uri="{BB962C8B-B14F-4D97-AF65-F5344CB8AC3E}">
        <p14:creationId xmlns:p14="http://schemas.microsoft.com/office/powerpoint/2010/main" val="1731000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5BCBF92-CC7C-42FE-E772-DA1BD02102D2}"/>
              </a:ext>
            </a:extLst>
          </p:cNvPr>
          <p:cNvSpPr txBox="1"/>
          <p:nvPr/>
        </p:nvSpPr>
        <p:spPr>
          <a:xfrm>
            <a:off x="1143000" y="1144369"/>
            <a:ext cx="9144000" cy="646331"/>
          </a:xfrm>
          <a:prstGeom prst="rect">
            <a:avLst/>
          </a:prstGeom>
          <a:noFill/>
        </p:spPr>
        <p:txBody>
          <a:bodyPr wrap="square">
            <a:spAutoFit/>
          </a:bodyPr>
          <a:lstStyle/>
          <a:p>
            <a:pPr>
              <a:buNone/>
            </a:pPr>
            <a:r>
              <a:rPr lang="vi-VN" sz="3600" b="1" dirty="0">
                <a:solidFill>
                  <a:schemeClr val="accent1">
                    <a:lumMod val="75000"/>
                  </a:schemeClr>
                </a:solidFill>
                <a:latin typeface="Montserrat 2" panose="020B0604020202020204" charset="0"/>
              </a:rPr>
              <a:t>ERP &amp; Quản Trị Nội Bộ Thông Minh</a:t>
            </a:r>
          </a:p>
        </p:txBody>
      </p:sp>
      <p:sp>
        <p:nvSpPr>
          <p:cNvPr id="5" name="Hộp Văn bản 4">
            <a:extLst>
              <a:ext uri="{FF2B5EF4-FFF2-40B4-BE49-F238E27FC236}">
                <a16:creationId xmlns:a16="http://schemas.microsoft.com/office/drawing/2014/main" id="{9A7FF478-2DC4-2E2F-CE13-23B7BF9522B8}"/>
              </a:ext>
            </a:extLst>
          </p:cNvPr>
          <p:cNvSpPr txBox="1"/>
          <p:nvPr/>
        </p:nvSpPr>
        <p:spPr>
          <a:xfrm>
            <a:off x="609600" y="1733371"/>
            <a:ext cx="9144000" cy="1200329"/>
          </a:xfrm>
          <a:prstGeom prst="rect">
            <a:avLst/>
          </a:prstGeom>
          <a:noFill/>
        </p:spPr>
        <p:txBody>
          <a:bodyPr wrap="square">
            <a:spAutoFit/>
          </a:bodyPr>
          <a:lstStyle/>
          <a:p>
            <a:pPr>
              <a:buNone/>
            </a:pPr>
            <a:r>
              <a:rPr lang="vi-VN" sz="2400" dirty="0">
                <a:solidFill>
                  <a:schemeClr val="accent1">
                    <a:lumMod val="75000"/>
                  </a:schemeClr>
                </a:solidFill>
                <a:latin typeface="Montserrat 2" panose="020B0604020202020204" charset="0"/>
              </a:rPr>
              <a:t>Hệ thống ERP cho phép lãnh đạo </a:t>
            </a:r>
            <a:r>
              <a:rPr lang="vi-VN" sz="2400" b="1" dirty="0">
                <a:solidFill>
                  <a:schemeClr val="accent1">
                    <a:lumMod val="75000"/>
                  </a:schemeClr>
                </a:solidFill>
                <a:effectLst/>
                <a:latin typeface="Montserrat 2" panose="020B0604020202020204" charset="0"/>
              </a:rPr>
              <a:t>theo dõi toàn bộ luồng công việc</a:t>
            </a:r>
            <a:r>
              <a:rPr lang="vi-VN" sz="2400" dirty="0">
                <a:solidFill>
                  <a:schemeClr val="accent1">
                    <a:lumMod val="75000"/>
                  </a:schemeClr>
                </a:solidFill>
                <a:latin typeface="Montserrat 2" panose="020B0604020202020204" charset="0"/>
              </a:rPr>
              <a:t> và giám sát tiến độ hoàn thành hồ sơ của từng cá nhân — mọi lúc, mọi nơi, với dữ liệu tức thời</a:t>
            </a:r>
          </a:p>
        </p:txBody>
      </p:sp>
      <p:sp>
        <p:nvSpPr>
          <p:cNvPr id="7" name="Hộp Văn bản 6">
            <a:extLst>
              <a:ext uri="{FF2B5EF4-FFF2-40B4-BE49-F238E27FC236}">
                <a16:creationId xmlns:a16="http://schemas.microsoft.com/office/drawing/2014/main" id="{EF42EE8C-1F99-22EE-C7F5-B60BF8527F26}"/>
              </a:ext>
            </a:extLst>
          </p:cNvPr>
          <p:cNvSpPr txBox="1"/>
          <p:nvPr/>
        </p:nvSpPr>
        <p:spPr>
          <a:xfrm>
            <a:off x="4572000" y="4229100"/>
            <a:ext cx="9144000" cy="369332"/>
          </a:xfrm>
          <a:prstGeom prst="rect">
            <a:avLst/>
          </a:prstGeom>
          <a:noFill/>
        </p:spPr>
        <p:txBody>
          <a:bodyPr wrap="square">
            <a:spAutoFit/>
          </a:bodyPr>
          <a:lstStyle/>
          <a:p>
            <a:endParaRPr lang="vi-VN" dirty="0"/>
          </a:p>
        </p:txBody>
      </p:sp>
      <p:sp>
        <p:nvSpPr>
          <p:cNvPr id="24" name="Hình chữ nhật: Góc Tròn 23">
            <a:extLst>
              <a:ext uri="{FF2B5EF4-FFF2-40B4-BE49-F238E27FC236}">
                <a16:creationId xmlns:a16="http://schemas.microsoft.com/office/drawing/2014/main" id="{1135D338-9479-7862-3D07-3BC3A3A37108}"/>
              </a:ext>
            </a:extLst>
          </p:cNvPr>
          <p:cNvSpPr/>
          <p:nvPr/>
        </p:nvSpPr>
        <p:spPr>
          <a:xfrm>
            <a:off x="142875" y="3218700"/>
            <a:ext cx="10287000" cy="1772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ộp Văn bản 24">
            <a:extLst>
              <a:ext uri="{FF2B5EF4-FFF2-40B4-BE49-F238E27FC236}">
                <a16:creationId xmlns:a16="http://schemas.microsoft.com/office/drawing/2014/main" id="{502E7CB7-AE41-B75E-6DE8-AAB6DCD745AC}"/>
              </a:ext>
            </a:extLst>
          </p:cNvPr>
          <p:cNvSpPr txBox="1"/>
          <p:nvPr/>
        </p:nvSpPr>
        <p:spPr>
          <a:xfrm>
            <a:off x="1885950" y="3371508"/>
            <a:ext cx="8229600" cy="1200329"/>
          </a:xfrm>
          <a:prstGeom prst="rect">
            <a:avLst/>
          </a:prstGeom>
          <a:noFill/>
        </p:spPr>
        <p:txBody>
          <a:bodyPr wrap="square">
            <a:spAutoFit/>
          </a:bodyPr>
          <a:lstStyle/>
          <a:p>
            <a:pPr>
              <a:buNone/>
            </a:pPr>
            <a:r>
              <a:rPr lang="vi-VN" sz="2400" b="1" dirty="0">
                <a:solidFill>
                  <a:schemeClr val="bg1"/>
                </a:solidFill>
                <a:latin typeface="Montserrat 2" panose="020B0604020202020204" charset="0"/>
              </a:rPr>
              <a:t>Quản Lý Dòng Công Việc</a:t>
            </a:r>
          </a:p>
          <a:p>
            <a:pPr>
              <a:buNone/>
            </a:pPr>
            <a:r>
              <a:rPr lang="vi-VN" sz="2400" dirty="0">
                <a:solidFill>
                  <a:schemeClr val="bg1"/>
                </a:solidFill>
                <a:latin typeface="Montserrat 2" panose="020B0604020202020204" charset="0"/>
              </a:rPr>
              <a:t>Tự động hóa và theo dõi toàn bộ luồng xử lý hồ sơ, giảm thiểu thao tác thủ công và sai sót vận hành.</a:t>
            </a:r>
          </a:p>
        </p:txBody>
      </p:sp>
      <p:pic>
        <p:nvPicPr>
          <p:cNvPr id="26" name="Hình ảnh 25">
            <a:extLst>
              <a:ext uri="{FF2B5EF4-FFF2-40B4-BE49-F238E27FC236}">
                <a16:creationId xmlns:a16="http://schemas.microsoft.com/office/drawing/2014/main" id="{7CBBD89F-DC56-84C5-8392-1E270D626898}"/>
              </a:ext>
            </a:extLst>
          </p:cNvPr>
          <p:cNvPicPr>
            <a:picLocks noChangeAspect="1"/>
          </p:cNvPicPr>
          <p:nvPr/>
        </p:nvPicPr>
        <p:blipFill>
          <a:blip r:embed="rId2"/>
          <a:stretch>
            <a:fillRect/>
          </a:stretch>
        </p:blipFill>
        <p:spPr>
          <a:xfrm>
            <a:off x="257175" y="3355250"/>
            <a:ext cx="1620000" cy="1620000"/>
          </a:xfrm>
          <a:prstGeom prst="rect">
            <a:avLst/>
          </a:prstGeom>
        </p:spPr>
      </p:pic>
      <p:sp>
        <p:nvSpPr>
          <p:cNvPr id="27" name="Hình chữ nhật: Góc Tròn 26">
            <a:extLst>
              <a:ext uri="{FF2B5EF4-FFF2-40B4-BE49-F238E27FC236}">
                <a16:creationId xmlns:a16="http://schemas.microsoft.com/office/drawing/2014/main" id="{B686C8A4-8AA8-8CCB-22DE-07EC66BAE14E}"/>
              </a:ext>
            </a:extLst>
          </p:cNvPr>
          <p:cNvSpPr/>
          <p:nvPr/>
        </p:nvSpPr>
        <p:spPr>
          <a:xfrm>
            <a:off x="142875" y="7848877"/>
            <a:ext cx="10287000" cy="1772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Hình chữ nhật: Góc Tròn 27">
            <a:extLst>
              <a:ext uri="{FF2B5EF4-FFF2-40B4-BE49-F238E27FC236}">
                <a16:creationId xmlns:a16="http://schemas.microsoft.com/office/drawing/2014/main" id="{D577E106-C506-6312-1819-99E5772EBCCD}"/>
              </a:ext>
            </a:extLst>
          </p:cNvPr>
          <p:cNvSpPr/>
          <p:nvPr/>
        </p:nvSpPr>
        <p:spPr>
          <a:xfrm>
            <a:off x="142875" y="5580900"/>
            <a:ext cx="10287000" cy="1772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Hộp Văn bản 28">
            <a:extLst>
              <a:ext uri="{FF2B5EF4-FFF2-40B4-BE49-F238E27FC236}">
                <a16:creationId xmlns:a16="http://schemas.microsoft.com/office/drawing/2014/main" id="{03CBB5FD-35CE-AEA5-7239-7BB13488AF47}"/>
              </a:ext>
            </a:extLst>
          </p:cNvPr>
          <p:cNvSpPr txBox="1"/>
          <p:nvPr/>
        </p:nvSpPr>
        <p:spPr>
          <a:xfrm>
            <a:off x="1877175" y="5740112"/>
            <a:ext cx="8229601" cy="1200329"/>
          </a:xfrm>
          <a:prstGeom prst="rect">
            <a:avLst/>
          </a:prstGeom>
          <a:noFill/>
        </p:spPr>
        <p:txBody>
          <a:bodyPr wrap="square">
            <a:spAutoFit/>
          </a:bodyPr>
          <a:lstStyle/>
          <a:p>
            <a:pPr>
              <a:buNone/>
            </a:pPr>
            <a:r>
              <a:rPr lang="vi-VN" sz="2400" b="1" dirty="0">
                <a:solidFill>
                  <a:schemeClr val="bg1"/>
                </a:solidFill>
                <a:latin typeface="Montserrat 2" panose="020B0604020202020204" charset="0"/>
              </a:rPr>
              <a:t>Giám Sát Thời Gian Thực</a:t>
            </a:r>
          </a:p>
          <a:p>
            <a:pPr>
              <a:buNone/>
            </a:pPr>
            <a:r>
              <a:rPr lang="vi-VN" sz="2400" b="1" dirty="0">
                <a:solidFill>
                  <a:schemeClr val="bg1"/>
                </a:solidFill>
                <a:latin typeface="Montserrat 2" panose="020B0604020202020204" charset="0"/>
              </a:rPr>
              <a:t>C</a:t>
            </a:r>
            <a:r>
              <a:rPr lang="vi-VN" sz="2400" dirty="0">
                <a:solidFill>
                  <a:schemeClr val="bg1"/>
                </a:solidFill>
                <a:latin typeface="Montserrat 2" panose="020B0604020202020204" charset="0"/>
              </a:rPr>
              <a:t>ập nhật tức thời, hiển thị trạng thái xử lý của từng nhân sự với độ chính xác tuyệt đối.</a:t>
            </a:r>
          </a:p>
        </p:txBody>
      </p:sp>
      <p:pic>
        <p:nvPicPr>
          <p:cNvPr id="30" name="Hình ảnh 29">
            <a:extLst>
              <a:ext uri="{FF2B5EF4-FFF2-40B4-BE49-F238E27FC236}">
                <a16:creationId xmlns:a16="http://schemas.microsoft.com/office/drawing/2014/main" id="{BEAEDC5D-0FE6-3688-4E85-69582B21DA8A}"/>
              </a:ext>
            </a:extLst>
          </p:cNvPr>
          <p:cNvPicPr>
            <a:picLocks noChangeAspect="1"/>
          </p:cNvPicPr>
          <p:nvPr/>
        </p:nvPicPr>
        <p:blipFill>
          <a:blip r:embed="rId3"/>
          <a:stretch>
            <a:fillRect/>
          </a:stretch>
        </p:blipFill>
        <p:spPr>
          <a:xfrm>
            <a:off x="257175" y="5715110"/>
            <a:ext cx="1620000" cy="1620000"/>
          </a:xfrm>
          <a:prstGeom prst="rect">
            <a:avLst/>
          </a:prstGeom>
        </p:spPr>
      </p:pic>
      <p:sp>
        <p:nvSpPr>
          <p:cNvPr id="31" name="Hộp Văn bản 30">
            <a:extLst>
              <a:ext uri="{FF2B5EF4-FFF2-40B4-BE49-F238E27FC236}">
                <a16:creationId xmlns:a16="http://schemas.microsoft.com/office/drawing/2014/main" id="{9BFACC93-307D-BFC1-AC1A-21A409C8DB5E}"/>
              </a:ext>
            </a:extLst>
          </p:cNvPr>
          <p:cNvSpPr txBox="1"/>
          <p:nvPr/>
        </p:nvSpPr>
        <p:spPr>
          <a:xfrm>
            <a:off x="1877175" y="8015571"/>
            <a:ext cx="8552700" cy="1569660"/>
          </a:xfrm>
          <a:prstGeom prst="rect">
            <a:avLst/>
          </a:prstGeom>
          <a:noFill/>
        </p:spPr>
        <p:txBody>
          <a:bodyPr wrap="square">
            <a:spAutoFit/>
          </a:bodyPr>
          <a:lstStyle/>
          <a:p>
            <a:pPr>
              <a:buNone/>
            </a:pPr>
            <a:r>
              <a:rPr lang="vi-VN" sz="2400" b="1" dirty="0">
                <a:solidFill>
                  <a:schemeClr val="bg1"/>
                </a:solidFill>
                <a:latin typeface="Montserrat 2" panose="020B0604020202020204" charset="0"/>
              </a:rPr>
              <a:t>Báo Cáo Hiệu Suất</a:t>
            </a:r>
          </a:p>
          <a:p>
            <a:pPr>
              <a:buNone/>
            </a:pPr>
            <a:r>
              <a:rPr lang="vi-VN" sz="2400" dirty="0">
                <a:solidFill>
                  <a:schemeClr val="bg1"/>
                </a:solidFill>
                <a:latin typeface="Montserrat 2" panose="020B0604020202020204" charset="0"/>
              </a:rPr>
              <a:t>Phân tích năng suất cá nhân và nhóm, hỗ trợ ra quyết định dựa trên dữ liệu minh bạch và đáng tin cậy.</a:t>
            </a:r>
          </a:p>
        </p:txBody>
      </p:sp>
      <p:pic>
        <p:nvPicPr>
          <p:cNvPr id="33" name="Hình ảnh 32">
            <a:extLst>
              <a:ext uri="{FF2B5EF4-FFF2-40B4-BE49-F238E27FC236}">
                <a16:creationId xmlns:a16="http://schemas.microsoft.com/office/drawing/2014/main" id="{872BCB8F-8C15-ECB2-273A-4F264C5906C0}"/>
              </a:ext>
            </a:extLst>
          </p:cNvPr>
          <p:cNvPicPr>
            <a:picLocks noChangeAspect="1"/>
          </p:cNvPicPr>
          <p:nvPr/>
        </p:nvPicPr>
        <p:blipFill>
          <a:blip r:embed="rId4"/>
          <a:stretch>
            <a:fillRect/>
          </a:stretch>
        </p:blipFill>
        <p:spPr>
          <a:xfrm>
            <a:off x="333000" y="8019300"/>
            <a:ext cx="1620000" cy="1620000"/>
          </a:xfrm>
          <a:prstGeom prst="rect">
            <a:avLst/>
          </a:prstGeom>
        </p:spPr>
      </p:pic>
      <p:grpSp>
        <p:nvGrpSpPr>
          <p:cNvPr id="34" name="Group 4">
            <a:extLst>
              <a:ext uri="{FF2B5EF4-FFF2-40B4-BE49-F238E27FC236}">
                <a16:creationId xmlns:a16="http://schemas.microsoft.com/office/drawing/2014/main" id="{7927678B-D24E-61BE-4F6A-16C77A3D99BF}"/>
              </a:ext>
            </a:extLst>
          </p:cNvPr>
          <p:cNvGrpSpPr/>
          <p:nvPr/>
        </p:nvGrpSpPr>
        <p:grpSpPr>
          <a:xfrm>
            <a:off x="0" y="0"/>
            <a:ext cx="1569494" cy="1569494"/>
            <a:chOff x="0" y="0"/>
            <a:chExt cx="2092659" cy="2092659"/>
          </a:xfrm>
        </p:grpSpPr>
        <p:sp>
          <p:nvSpPr>
            <p:cNvPr id="35" name="Freeform 5">
              <a:extLst>
                <a:ext uri="{FF2B5EF4-FFF2-40B4-BE49-F238E27FC236}">
                  <a16:creationId xmlns:a16="http://schemas.microsoft.com/office/drawing/2014/main" id="{2ADA4514-A87C-9262-A79C-519AC0646E40}"/>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5"/>
              <a:stretch>
                <a:fillRect/>
              </a:stretch>
            </a:blipFill>
          </p:spPr>
          <p:txBody>
            <a:bodyPr/>
            <a:lstStyle/>
            <a:p>
              <a:endParaRPr lang="vi-VN"/>
            </a:p>
          </p:txBody>
        </p:sp>
        <p:sp>
          <p:nvSpPr>
            <p:cNvPr id="36" name="Freeform 6">
              <a:extLst>
                <a:ext uri="{FF2B5EF4-FFF2-40B4-BE49-F238E27FC236}">
                  <a16:creationId xmlns:a16="http://schemas.microsoft.com/office/drawing/2014/main" id="{1438F818-F921-4A1D-3752-0567110C5FF0}"/>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6"/>
              <a:stretch>
                <a:fillRect/>
              </a:stretch>
            </a:blipFill>
          </p:spPr>
          <p:txBody>
            <a:bodyPr/>
            <a:lstStyle/>
            <a:p>
              <a:endParaRPr lang="vi-VN"/>
            </a:p>
          </p:txBody>
        </p:sp>
      </p:grpSp>
      <p:pic>
        <p:nvPicPr>
          <p:cNvPr id="8" name="Hình ảnh 7" descr="Ảnh có chứa văn bản, trang phục, người, màn hình máy tính&#10;&#10;Nội dung do AI tạo ra có thể không chính xác.">
            <a:extLst>
              <a:ext uri="{FF2B5EF4-FFF2-40B4-BE49-F238E27FC236}">
                <a16:creationId xmlns:a16="http://schemas.microsoft.com/office/drawing/2014/main" id="{AD8D0978-D6B9-9142-4A49-8EBE7305F2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5012" y="0"/>
            <a:ext cx="7715250" cy="10287000"/>
          </a:xfrm>
          <a:prstGeom prst="rect">
            <a:avLst/>
          </a:prstGeom>
        </p:spPr>
      </p:pic>
    </p:spTree>
    <p:extLst>
      <p:ext uri="{BB962C8B-B14F-4D97-AF65-F5344CB8AC3E}">
        <p14:creationId xmlns:p14="http://schemas.microsoft.com/office/powerpoint/2010/main" val="1945842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0D3A14B-0D46-BFDB-1362-602F96A8C625}"/>
              </a:ext>
            </a:extLst>
          </p:cNvPr>
          <p:cNvSpPr txBox="1"/>
          <p:nvPr/>
        </p:nvSpPr>
        <p:spPr>
          <a:xfrm>
            <a:off x="8534400" y="1211640"/>
            <a:ext cx="9144000" cy="1569660"/>
          </a:xfrm>
          <a:prstGeom prst="rect">
            <a:avLst/>
          </a:prstGeom>
          <a:noFill/>
        </p:spPr>
        <p:txBody>
          <a:bodyPr wrap="square">
            <a:spAutoFit/>
          </a:bodyPr>
          <a:lstStyle/>
          <a:p>
            <a:r>
              <a:rPr lang="vi-VN" sz="2400" dirty="0">
                <a:solidFill>
                  <a:schemeClr val="accent1"/>
                </a:solidFill>
                <a:latin typeface="Montserrat 2" panose="020B0604020202020204" charset="0"/>
              </a:rPr>
              <a:t>Kiến trúc phân quyền </a:t>
            </a:r>
            <a:r>
              <a:rPr lang="vi-VN" sz="2400" b="1" dirty="0">
                <a:solidFill>
                  <a:schemeClr val="accent1"/>
                </a:solidFill>
                <a:effectLst/>
                <a:latin typeface="Montserrat 2" panose="020B0604020202020204" charset="0"/>
              </a:rPr>
              <a:t>đa tầng cực kỳ bảo mật</a:t>
            </a:r>
            <a:r>
              <a:rPr lang="vi-VN" sz="2400" dirty="0">
                <a:solidFill>
                  <a:schemeClr val="accent1"/>
                </a:solidFill>
                <a:latin typeface="Montserrat 2" panose="020B0604020202020204" charset="0"/>
              </a:rPr>
              <a:t> — mỗi tài khoản nhánh chỉ được truy cập đúng tập khách hàng được giao, đảm bảo tuyệt đối không rò rỉ hay chồng chéo dữ liệu.</a:t>
            </a:r>
          </a:p>
        </p:txBody>
      </p:sp>
      <p:sp>
        <p:nvSpPr>
          <p:cNvPr id="9" name="Hộp Văn bản 8">
            <a:extLst>
              <a:ext uri="{FF2B5EF4-FFF2-40B4-BE49-F238E27FC236}">
                <a16:creationId xmlns:a16="http://schemas.microsoft.com/office/drawing/2014/main" id="{4DC0A98B-8477-40C9-7A7D-0D32823167A7}"/>
              </a:ext>
            </a:extLst>
          </p:cNvPr>
          <p:cNvSpPr txBox="1"/>
          <p:nvPr/>
        </p:nvSpPr>
        <p:spPr>
          <a:xfrm>
            <a:off x="8382000" y="448389"/>
            <a:ext cx="9753600" cy="646331"/>
          </a:xfrm>
          <a:prstGeom prst="rect">
            <a:avLst/>
          </a:prstGeom>
          <a:noFill/>
        </p:spPr>
        <p:txBody>
          <a:bodyPr wrap="square">
            <a:spAutoFit/>
          </a:bodyPr>
          <a:lstStyle/>
          <a:p>
            <a:pPr>
              <a:buNone/>
            </a:pPr>
            <a:r>
              <a:rPr lang="vi-VN" sz="3600" b="1" dirty="0">
                <a:solidFill>
                  <a:schemeClr val="accent1">
                    <a:lumMod val="75000"/>
                  </a:schemeClr>
                </a:solidFill>
                <a:latin typeface="Montserrat 2" panose="020B0604020202020204" charset="0"/>
              </a:rPr>
              <a:t>CRM Chuyên Sâu Cho Hệ Thống Đại Lý</a:t>
            </a:r>
          </a:p>
        </p:txBody>
      </p:sp>
      <p:sp>
        <p:nvSpPr>
          <p:cNvPr id="14" name="Hình chữ nhật: Góc Tròn 13">
            <a:extLst>
              <a:ext uri="{FF2B5EF4-FFF2-40B4-BE49-F238E27FC236}">
                <a16:creationId xmlns:a16="http://schemas.microsoft.com/office/drawing/2014/main" id="{C506F9B2-0482-ACBC-5B8D-BA4546CE1576}"/>
              </a:ext>
            </a:extLst>
          </p:cNvPr>
          <p:cNvSpPr/>
          <p:nvPr/>
        </p:nvSpPr>
        <p:spPr>
          <a:xfrm>
            <a:off x="7998725" y="2888040"/>
            <a:ext cx="9982200" cy="15696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Hộp Văn bản 14">
            <a:extLst>
              <a:ext uri="{FF2B5EF4-FFF2-40B4-BE49-F238E27FC236}">
                <a16:creationId xmlns:a16="http://schemas.microsoft.com/office/drawing/2014/main" id="{A82FF1A3-7A9C-F52F-6120-C2B7B80730EF}"/>
              </a:ext>
            </a:extLst>
          </p:cNvPr>
          <p:cNvSpPr txBox="1"/>
          <p:nvPr/>
        </p:nvSpPr>
        <p:spPr>
          <a:xfrm>
            <a:off x="8839200" y="3072035"/>
            <a:ext cx="9144000" cy="1200329"/>
          </a:xfrm>
          <a:prstGeom prst="rect">
            <a:avLst/>
          </a:prstGeom>
          <a:noFill/>
        </p:spPr>
        <p:txBody>
          <a:bodyPr wrap="square">
            <a:spAutoFit/>
          </a:bodyPr>
          <a:lstStyle/>
          <a:p>
            <a:pPr>
              <a:buNone/>
            </a:pPr>
            <a:r>
              <a:rPr lang="vi-VN" sz="2400" b="1" dirty="0">
                <a:solidFill>
                  <a:schemeClr val="bg1"/>
                </a:solidFill>
                <a:latin typeface="Montserrat 2" panose="020B0604020202020204" charset="0"/>
              </a:rPr>
              <a:t>Phân Quyền Đa Tầng</a:t>
            </a:r>
          </a:p>
          <a:p>
            <a:pPr>
              <a:buNone/>
            </a:pPr>
            <a:r>
              <a:rPr lang="vi-VN" sz="2400" dirty="0">
                <a:solidFill>
                  <a:schemeClr val="bg1"/>
                </a:solidFill>
                <a:latin typeface="Montserrat 2" panose="020B0604020202020204" charset="0"/>
              </a:rPr>
              <a:t>Gán khách hàng cụ thể cho từng tài khoản nhánh, kiểm soát chặt chẽ ai được xem và chỉnh sửa thông tin nào.</a:t>
            </a:r>
          </a:p>
        </p:txBody>
      </p:sp>
      <p:sp>
        <p:nvSpPr>
          <p:cNvPr id="16" name="Hình chữ nhật: Góc Tròn 15">
            <a:extLst>
              <a:ext uri="{FF2B5EF4-FFF2-40B4-BE49-F238E27FC236}">
                <a16:creationId xmlns:a16="http://schemas.microsoft.com/office/drawing/2014/main" id="{5553A044-1C68-FA38-37ED-118D1160007F}"/>
              </a:ext>
            </a:extLst>
          </p:cNvPr>
          <p:cNvSpPr/>
          <p:nvPr/>
        </p:nvSpPr>
        <p:spPr>
          <a:xfrm>
            <a:off x="8001000" y="5372100"/>
            <a:ext cx="9982200" cy="17982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Hình chữ nhật: Góc Tròn 16">
            <a:extLst>
              <a:ext uri="{FF2B5EF4-FFF2-40B4-BE49-F238E27FC236}">
                <a16:creationId xmlns:a16="http://schemas.microsoft.com/office/drawing/2014/main" id="{E7A5BCCF-CF6E-0DC8-825E-7146A68EEED9}"/>
              </a:ext>
            </a:extLst>
          </p:cNvPr>
          <p:cNvSpPr/>
          <p:nvPr/>
        </p:nvSpPr>
        <p:spPr>
          <a:xfrm>
            <a:off x="8001000" y="7962332"/>
            <a:ext cx="9982200" cy="16769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ộp Văn bản 17">
            <a:extLst>
              <a:ext uri="{FF2B5EF4-FFF2-40B4-BE49-F238E27FC236}">
                <a16:creationId xmlns:a16="http://schemas.microsoft.com/office/drawing/2014/main" id="{0ACA2233-4D4E-8C56-A90C-2171E206FAEF}"/>
              </a:ext>
            </a:extLst>
          </p:cNvPr>
          <p:cNvSpPr txBox="1"/>
          <p:nvPr/>
        </p:nvSpPr>
        <p:spPr>
          <a:xfrm>
            <a:off x="8859982" y="5466665"/>
            <a:ext cx="9144000" cy="1569660"/>
          </a:xfrm>
          <a:prstGeom prst="rect">
            <a:avLst/>
          </a:prstGeom>
          <a:noFill/>
        </p:spPr>
        <p:txBody>
          <a:bodyPr wrap="square">
            <a:spAutoFit/>
          </a:bodyPr>
          <a:lstStyle/>
          <a:p>
            <a:pPr>
              <a:buNone/>
            </a:pPr>
            <a:r>
              <a:rPr lang="vi-VN" sz="2400" b="1" dirty="0">
                <a:solidFill>
                  <a:schemeClr val="bg1"/>
                </a:solidFill>
                <a:latin typeface="Montserrat 2" panose="020B0604020202020204" charset="0"/>
              </a:rPr>
              <a:t>Cách Ly Dữ Liệu Khách Hàng</a:t>
            </a:r>
          </a:p>
          <a:p>
            <a:pPr>
              <a:buNone/>
            </a:pPr>
            <a:r>
              <a:rPr lang="vi-VN" sz="2400" dirty="0">
                <a:solidFill>
                  <a:schemeClr val="bg1"/>
                </a:solidFill>
                <a:latin typeface="Montserrat 2" panose="020B0604020202020204" charset="0"/>
              </a:rPr>
              <a:t>Đảm bảo không có sự chồng chéo hay truy cập nhầm giữa các đại lý — mỗi nhánh hoạt động trong vùng dữ liệu riêng biệt.</a:t>
            </a:r>
          </a:p>
        </p:txBody>
      </p:sp>
      <p:sp>
        <p:nvSpPr>
          <p:cNvPr id="19" name="Hộp Văn bản 18">
            <a:extLst>
              <a:ext uri="{FF2B5EF4-FFF2-40B4-BE49-F238E27FC236}">
                <a16:creationId xmlns:a16="http://schemas.microsoft.com/office/drawing/2014/main" id="{12F4DA4A-A2BD-1032-71B9-E3798802B312}"/>
              </a:ext>
            </a:extLst>
          </p:cNvPr>
          <p:cNvSpPr txBox="1"/>
          <p:nvPr/>
        </p:nvSpPr>
        <p:spPr>
          <a:xfrm>
            <a:off x="8839200" y="8015986"/>
            <a:ext cx="9144000" cy="1569660"/>
          </a:xfrm>
          <a:prstGeom prst="rect">
            <a:avLst/>
          </a:prstGeom>
          <a:noFill/>
        </p:spPr>
        <p:txBody>
          <a:bodyPr wrap="square">
            <a:spAutoFit/>
          </a:bodyPr>
          <a:lstStyle/>
          <a:p>
            <a:pPr>
              <a:buNone/>
            </a:pPr>
            <a:r>
              <a:rPr lang="vi-VN" sz="2400" b="1" dirty="0">
                <a:solidFill>
                  <a:schemeClr val="bg1"/>
                </a:solidFill>
                <a:latin typeface="Montserrat 2" panose="020B0604020202020204" charset="0"/>
              </a:rPr>
              <a:t>Quản Lý Tập Trung</a:t>
            </a:r>
          </a:p>
          <a:p>
            <a:pPr>
              <a:buNone/>
            </a:pPr>
            <a:r>
              <a:rPr lang="vi-VN" sz="2400" dirty="0" err="1">
                <a:solidFill>
                  <a:schemeClr val="bg1"/>
                </a:solidFill>
                <a:latin typeface="Montserrat 2" panose="020B0604020202020204" charset="0"/>
              </a:rPr>
              <a:t>Admin</a:t>
            </a:r>
            <a:r>
              <a:rPr lang="vi-VN" sz="2400" dirty="0">
                <a:solidFill>
                  <a:schemeClr val="bg1"/>
                </a:solidFill>
                <a:latin typeface="Montserrat 2" panose="020B0604020202020204" charset="0"/>
              </a:rPr>
              <a:t> tổng có toàn quyền giám sát, phân bổ lại khách hàng và điều chỉnh cấu trúc đại lý linh hoạt theo thời gian thực.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8" y="-13079"/>
            <a:ext cx="7710058" cy="10342686"/>
          </a:xfrm>
          <a:prstGeom prst="rect">
            <a:avLst/>
          </a:prstGeom>
        </p:spPr>
      </p:pic>
      <p:grpSp>
        <p:nvGrpSpPr>
          <p:cNvPr id="23" name="Group 4">
            <a:extLst>
              <a:ext uri="{FF2B5EF4-FFF2-40B4-BE49-F238E27FC236}">
                <a16:creationId xmlns:a16="http://schemas.microsoft.com/office/drawing/2014/main" id="{045F72DD-CFEB-7E7D-2096-D72DEC6CAD6D}"/>
              </a:ext>
            </a:extLst>
          </p:cNvPr>
          <p:cNvGrpSpPr/>
          <p:nvPr/>
        </p:nvGrpSpPr>
        <p:grpSpPr>
          <a:xfrm>
            <a:off x="0" y="0"/>
            <a:ext cx="1569494" cy="1569494"/>
            <a:chOff x="0" y="0"/>
            <a:chExt cx="2092659" cy="2092659"/>
          </a:xfrm>
        </p:grpSpPr>
        <p:sp>
          <p:nvSpPr>
            <p:cNvPr id="24" name="Freeform 5">
              <a:extLst>
                <a:ext uri="{FF2B5EF4-FFF2-40B4-BE49-F238E27FC236}">
                  <a16:creationId xmlns:a16="http://schemas.microsoft.com/office/drawing/2014/main" id="{A1E5BBA6-3E61-CA52-D496-09419A7301B5}"/>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25" name="Freeform 6">
              <a:extLst>
                <a:ext uri="{FF2B5EF4-FFF2-40B4-BE49-F238E27FC236}">
                  <a16:creationId xmlns:a16="http://schemas.microsoft.com/office/drawing/2014/main" id="{1026C602-D275-E100-3470-EFF43496147F}"/>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spTree>
    <p:extLst>
      <p:ext uri="{BB962C8B-B14F-4D97-AF65-F5344CB8AC3E}">
        <p14:creationId xmlns:p14="http://schemas.microsoft.com/office/powerpoint/2010/main" val="375071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348396" y="2171247"/>
            <a:ext cx="4577736" cy="672849"/>
          </a:xfrm>
          <a:prstGeom prst="rect">
            <a:avLst/>
          </a:prstGeom>
        </p:spPr>
        <p:txBody>
          <a:bodyPr lIns="0" tIns="0" rIns="0" bIns="0" rtlCol="0" anchor="t">
            <a:spAutoFit/>
          </a:bodyPr>
          <a:lstStyle/>
          <a:p>
            <a:pPr algn="ctr">
              <a:lnSpc>
                <a:spcPts val="2676"/>
              </a:lnSpc>
            </a:pPr>
            <a:r>
              <a:rPr lang="en-US" sz="2124" dirty="0">
                <a:solidFill>
                  <a:srgbClr val="0066FF"/>
                </a:solidFill>
                <a:latin typeface="Montserrat 1"/>
                <a:ea typeface="Montserrat 1"/>
                <a:cs typeface="Montserrat 1"/>
                <a:sym typeface="Montserrat 1"/>
              </a:rPr>
              <a:t>CÔNG TY CỔ PHẦN </a:t>
            </a:r>
          </a:p>
          <a:p>
            <a:pPr algn="ctr">
              <a:lnSpc>
                <a:spcPts val="2676"/>
              </a:lnSpc>
            </a:pPr>
            <a:r>
              <a:rPr lang="en-US" sz="2124" dirty="0">
                <a:solidFill>
                  <a:srgbClr val="0066FF"/>
                </a:solidFill>
                <a:latin typeface="Montserrat 1"/>
                <a:ea typeface="Montserrat 1"/>
                <a:cs typeface="Montserrat 1"/>
                <a:sym typeface="Montserrat 1"/>
              </a:rPr>
              <a:t>ỨNG DỤNG CÔNG NGHỆ VŨ HẢI</a:t>
            </a:r>
          </a:p>
        </p:txBody>
      </p:sp>
      <p:sp>
        <p:nvSpPr>
          <p:cNvPr id="8" name="TextBox 8"/>
          <p:cNvSpPr txBox="1"/>
          <p:nvPr/>
        </p:nvSpPr>
        <p:spPr>
          <a:xfrm>
            <a:off x="4076775" y="1987388"/>
            <a:ext cx="5109618" cy="375103"/>
          </a:xfrm>
          <a:prstGeom prst="rect">
            <a:avLst/>
          </a:prstGeom>
        </p:spPr>
        <p:txBody>
          <a:bodyPr lIns="0" tIns="0" rIns="0" bIns="0" rtlCol="0" anchor="t">
            <a:spAutoFit/>
          </a:bodyPr>
          <a:lstStyle/>
          <a:p>
            <a:pPr algn="ctr">
              <a:lnSpc>
                <a:spcPts val="3207"/>
              </a:lnSpc>
            </a:pPr>
            <a:r>
              <a:rPr lang="en-US" sz="2124" dirty="0">
                <a:solidFill>
                  <a:srgbClr val="0066FF"/>
                </a:solidFill>
                <a:latin typeface="Montserrat 1"/>
                <a:ea typeface="Montserrat 1"/>
                <a:cs typeface="Montserrat 1"/>
                <a:sym typeface="Montserrat 1"/>
              </a:rPr>
              <a:t>  </a:t>
            </a:r>
          </a:p>
        </p:txBody>
      </p:sp>
      <p:sp>
        <p:nvSpPr>
          <p:cNvPr id="10" name="Freeform 10"/>
          <p:cNvSpPr/>
          <p:nvPr/>
        </p:nvSpPr>
        <p:spPr>
          <a:xfrm>
            <a:off x="5978138" y="1028940"/>
            <a:ext cx="1306891" cy="1306891"/>
          </a:xfrm>
          <a:custGeom>
            <a:avLst/>
            <a:gdLst/>
            <a:ahLst/>
            <a:cxnLst/>
            <a:rect l="l" t="t" r="r" b="b"/>
            <a:pathLst>
              <a:path w="1306891" h="1306891">
                <a:moveTo>
                  <a:pt x="0" y="0"/>
                </a:moveTo>
                <a:lnTo>
                  <a:pt x="1306891" y="0"/>
                </a:lnTo>
                <a:lnTo>
                  <a:pt x="1306891" y="1306891"/>
                </a:lnTo>
                <a:lnTo>
                  <a:pt x="0" y="1306891"/>
                </a:lnTo>
                <a:lnTo>
                  <a:pt x="0" y="0"/>
                </a:lnTo>
                <a:close/>
              </a:path>
            </a:pathLst>
          </a:custGeom>
          <a:blipFill>
            <a:blip r:embed="rId2"/>
            <a:stretch>
              <a:fillRect/>
            </a:stretch>
          </a:blipFill>
        </p:spPr>
        <p:txBody>
          <a:bodyPr/>
          <a:lstStyle/>
          <a:p>
            <a:endParaRPr lang="vi-VN"/>
          </a:p>
        </p:txBody>
      </p:sp>
      <p:sp>
        <p:nvSpPr>
          <p:cNvPr id="39" name="Freeform 39"/>
          <p:cNvSpPr/>
          <p:nvPr/>
        </p:nvSpPr>
        <p:spPr>
          <a:xfrm>
            <a:off x="1167411" y="-6591300"/>
            <a:ext cx="16037963" cy="10966257"/>
          </a:xfrm>
          <a:custGeom>
            <a:avLst/>
            <a:gdLst/>
            <a:ahLst/>
            <a:cxnLst/>
            <a:rect l="l" t="t" r="r" b="b"/>
            <a:pathLst>
              <a:path w="16037963" h="10966257">
                <a:moveTo>
                  <a:pt x="0" y="0"/>
                </a:moveTo>
                <a:lnTo>
                  <a:pt x="16037963" y="0"/>
                </a:lnTo>
                <a:lnTo>
                  <a:pt x="16037963" y="10966256"/>
                </a:lnTo>
                <a:lnTo>
                  <a:pt x="0" y="10966256"/>
                </a:lnTo>
                <a:lnTo>
                  <a:pt x="0" y="0"/>
                </a:lnTo>
                <a:close/>
              </a:path>
            </a:pathLst>
          </a:custGeom>
          <a:blipFill>
            <a:blip r:embed="rId3"/>
            <a:stretch>
              <a:fillRect/>
            </a:stretch>
          </a:blipFill>
        </p:spPr>
        <p:txBody>
          <a:bodyPr/>
          <a:lstStyle/>
          <a:p>
            <a:endParaRPr lang="en-US" dirty="0"/>
          </a:p>
        </p:txBody>
      </p:sp>
      <p:sp>
        <p:nvSpPr>
          <p:cNvPr id="41" name="TextBox 41"/>
          <p:cNvSpPr txBox="1"/>
          <p:nvPr/>
        </p:nvSpPr>
        <p:spPr>
          <a:xfrm>
            <a:off x="2404593" y="168876"/>
            <a:ext cx="13563600" cy="1107996"/>
          </a:xfrm>
          <a:prstGeom prst="rect">
            <a:avLst/>
          </a:prstGeom>
        </p:spPr>
        <p:txBody>
          <a:bodyPr wrap="square" lIns="0" tIns="0" rIns="0" bIns="0" rtlCol="0" anchor="t">
            <a:spAutoFit/>
          </a:bodyPr>
          <a:lstStyle/>
          <a:p>
            <a:pPr algn="ctr"/>
            <a:r>
              <a:rPr lang="vi-VN" sz="3600" dirty="0">
                <a:solidFill>
                  <a:schemeClr val="tx2">
                    <a:lumMod val="75000"/>
                  </a:schemeClr>
                </a:solidFill>
                <a:latin typeface="Montserrat 2" panose="020B0604020202020204" charset="0"/>
              </a:rPr>
              <a:t>CUNG CẤP SẢN PHẨM DÀNH RIÊNG CHO CÔNG TY </a:t>
            </a:r>
          </a:p>
          <a:p>
            <a:pPr algn="ctr"/>
            <a:r>
              <a:rPr lang="vi-VN" sz="3600" dirty="0">
                <a:solidFill>
                  <a:schemeClr val="tx2">
                    <a:lumMod val="75000"/>
                  </a:schemeClr>
                </a:solidFill>
                <a:latin typeface="Montserrat 2" panose="020B0604020202020204" charset="0"/>
              </a:rPr>
              <a:t>FWD NƯỚC NGOÀI </a:t>
            </a:r>
            <a:endParaRPr lang="en-US" sz="3600" dirty="0">
              <a:solidFill>
                <a:schemeClr val="tx2">
                  <a:lumMod val="75000"/>
                </a:schemeClr>
              </a:solidFill>
              <a:latin typeface="Montserrat 2" panose="020B0604020202020204" charset="0"/>
            </a:endParaRPr>
          </a:p>
        </p:txBody>
      </p:sp>
      <p:sp>
        <p:nvSpPr>
          <p:cNvPr id="43" name="TextBox 43"/>
          <p:cNvSpPr txBox="1"/>
          <p:nvPr/>
        </p:nvSpPr>
        <p:spPr>
          <a:xfrm>
            <a:off x="9270798" y="2223005"/>
            <a:ext cx="263231" cy="504080"/>
          </a:xfrm>
          <a:prstGeom prst="rect">
            <a:avLst/>
          </a:prstGeom>
        </p:spPr>
        <p:txBody>
          <a:bodyPr lIns="0" tIns="0" rIns="0" bIns="0" rtlCol="0" anchor="t">
            <a:spAutoFit/>
          </a:bodyPr>
          <a:lstStyle/>
          <a:p>
            <a:pPr algn="ctr">
              <a:lnSpc>
                <a:spcPts val="4110"/>
              </a:lnSpc>
            </a:pPr>
            <a:r>
              <a:rPr lang="en-US" sz="2935">
                <a:solidFill>
                  <a:srgbClr val="0066FF"/>
                </a:solidFill>
                <a:latin typeface="Montserrat 2"/>
                <a:ea typeface="Montserrat 2"/>
                <a:cs typeface="Montserrat 2"/>
                <a:sym typeface="Montserrat 2"/>
              </a:rPr>
              <a:t>&amp;</a:t>
            </a:r>
          </a:p>
        </p:txBody>
      </p:sp>
      <p:sp>
        <p:nvSpPr>
          <p:cNvPr id="44" name="TextBox 44"/>
          <p:cNvSpPr txBox="1"/>
          <p:nvPr/>
        </p:nvSpPr>
        <p:spPr>
          <a:xfrm>
            <a:off x="1167411" y="3138005"/>
            <a:ext cx="16187309" cy="646331"/>
          </a:xfrm>
          <a:prstGeom prst="rect">
            <a:avLst/>
          </a:prstGeom>
        </p:spPr>
        <p:txBody>
          <a:bodyPr wrap="square" lIns="0" tIns="0" rIns="0" bIns="0" rtlCol="0" anchor="t">
            <a:spAutoFit/>
          </a:bodyPr>
          <a:lstStyle/>
          <a:p>
            <a:pPr algn="ctr"/>
            <a:r>
              <a:rPr lang="en-US" sz="2100" dirty="0" err="1">
                <a:solidFill>
                  <a:srgbClr val="0068FB"/>
                </a:solidFill>
                <a:latin typeface="Montserrat 2"/>
                <a:ea typeface="Montserrat 2"/>
                <a:cs typeface="Montserrat 2"/>
              </a:rPr>
              <a:t>Ngày</a:t>
            </a:r>
            <a:r>
              <a:rPr lang="en-US" sz="2100" dirty="0">
                <a:solidFill>
                  <a:srgbClr val="0068FB"/>
                </a:solidFill>
                <a:latin typeface="Montserrat 2"/>
                <a:ea typeface="Montserrat 2"/>
                <a:cs typeface="Montserrat 2"/>
              </a:rPr>
              <a:t> </a:t>
            </a:r>
            <a:r>
              <a:rPr lang="vi-VN" sz="2100" dirty="0">
                <a:solidFill>
                  <a:srgbClr val="0068FB"/>
                </a:solidFill>
                <a:latin typeface="Montserrat 2"/>
                <a:ea typeface="Montserrat 2"/>
                <a:cs typeface="Montserrat 2"/>
              </a:rPr>
              <a:t>27/3/2026, </a:t>
            </a:r>
            <a:r>
              <a:rPr lang="en-US" sz="2100" dirty="0">
                <a:solidFill>
                  <a:srgbClr val="0068FB"/>
                </a:solidFill>
                <a:latin typeface="Montserrat 2"/>
                <a:ea typeface="Montserrat 2"/>
                <a:cs typeface="Montserrat 2"/>
              </a:rPr>
              <a:t>CÔNG TY CỔ PHẦN ỨNG DỤNG CÔNG NGHỆ VŨ HẢI </a:t>
            </a:r>
            <a:r>
              <a:rPr lang="en-US" sz="2100" dirty="0" err="1">
                <a:solidFill>
                  <a:srgbClr val="0068FB"/>
                </a:solidFill>
                <a:latin typeface="Montserrat 2"/>
                <a:ea typeface="Montserrat 2"/>
                <a:cs typeface="Montserrat 2"/>
              </a:rPr>
              <a:t>và</a:t>
            </a:r>
            <a:r>
              <a:rPr lang="en-US" sz="2100" dirty="0">
                <a:solidFill>
                  <a:srgbClr val="0068FB"/>
                </a:solidFill>
                <a:latin typeface="Montserrat 2"/>
                <a:ea typeface="Montserrat 2"/>
                <a:cs typeface="Montserrat 2"/>
              </a:rPr>
              <a:t> CÔNG TY TNHH SMALLPIN PARTNERS </a:t>
            </a:r>
            <a:r>
              <a:rPr lang="en-US" sz="2100" dirty="0" err="1">
                <a:solidFill>
                  <a:srgbClr val="0068FB"/>
                </a:solidFill>
                <a:latin typeface="Montserrat 2"/>
                <a:ea typeface="Montserrat 2"/>
                <a:cs typeface="Montserrat 2"/>
              </a:rPr>
              <a:t>đã</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chính</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thức</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ký</a:t>
            </a:r>
            <a:r>
              <a:rPr lang="en-US" sz="2100" dirty="0">
                <a:solidFill>
                  <a:srgbClr val="0068FB"/>
                </a:solidFill>
                <a:latin typeface="Montserrat 2"/>
                <a:ea typeface="Montserrat 2"/>
                <a:cs typeface="Montserrat 2"/>
              </a:rPr>
              <a:t> </a:t>
            </a:r>
            <a:r>
              <a:rPr lang="en-US" sz="2100" dirty="0" err="1">
                <a:solidFill>
                  <a:srgbClr val="0068FB"/>
                </a:solidFill>
                <a:latin typeface="Montserrat 2"/>
                <a:ea typeface="Montserrat 2"/>
                <a:cs typeface="Montserrat 2"/>
              </a:rPr>
              <a:t>kết</a:t>
            </a:r>
            <a:r>
              <a:rPr lang="en-US" sz="2100" dirty="0">
                <a:solidFill>
                  <a:srgbClr val="0068FB"/>
                </a:solidFill>
                <a:latin typeface="Montserrat 2"/>
                <a:ea typeface="Montserrat 2"/>
                <a:cs typeface="Montserrat 2"/>
              </a:rPr>
              <a:t> </a:t>
            </a:r>
            <a:r>
              <a:rPr lang="vi-VN" sz="2100" dirty="0">
                <a:solidFill>
                  <a:srgbClr val="0068FB"/>
                </a:solidFill>
                <a:latin typeface="Montserrat 2"/>
                <a:ea typeface="Montserrat 2"/>
                <a:cs typeface="Montserrat 2"/>
              </a:rPr>
              <a:t>và bàn giao phiên bản phần mềm dành riêng cho Smallpin phục vụ cho quản lý và theo dõi nội bộ </a:t>
            </a:r>
            <a:endParaRPr lang="en-US" sz="2100" dirty="0">
              <a:solidFill>
                <a:srgbClr val="0068FB"/>
              </a:solidFill>
              <a:latin typeface="Montserrat 2"/>
              <a:ea typeface="Montserrat 2"/>
              <a:cs typeface="Montserrat 2"/>
            </a:endParaRPr>
          </a:p>
        </p:txBody>
      </p:sp>
      <p:sp>
        <p:nvSpPr>
          <p:cNvPr id="6" name="TextBox 5"/>
          <p:cNvSpPr txBox="1"/>
          <p:nvPr/>
        </p:nvSpPr>
        <p:spPr>
          <a:xfrm>
            <a:off x="9681814" y="2223005"/>
            <a:ext cx="5562741" cy="419346"/>
          </a:xfrm>
          <a:prstGeom prst="rect">
            <a:avLst/>
          </a:prstGeom>
          <a:noFill/>
        </p:spPr>
        <p:txBody>
          <a:bodyPr wrap="none" rtlCol="0">
            <a:spAutoFit/>
          </a:bodyPr>
          <a:lstStyle/>
          <a:p>
            <a:pPr algn="ctr">
              <a:lnSpc>
                <a:spcPts val="2676"/>
              </a:lnSpc>
            </a:pPr>
            <a:r>
              <a:rPr lang="en-US" sz="2124" dirty="0">
                <a:solidFill>
                  <a:srgbClr val="0066FF"/>
                </a:solidFill>
                <a:latin typeface="Montserrat 1"/>
                <a:ea typeface="Montserrat 1"/>
                <a:cs typeface="Montserrat 1"/>
              </a:rPr>
              <a:t>CÔNG TY TNHH SMALLPIN PARTNERS</a:t>
            </a:r>
          </a:p>
        </p:txBody>
      </p:sp>
      <p:pic>
        <p:nvPicPr>
          <p:cNvPr id="12" name="Picture 2" descr="https://vuhai.co/wp-content/uploads/2026/05/TOP-5-CONG-CU-XNK-2026-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31873"/>
            <a:ext cx="7543800" cy="5733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stretch>
            <a:fillRect/>
          </a:stretch>
        </p:blipFill>
        <p:spPr>
          <a:xfrm>
            <a:off x="11247750" y="1223402"/>
            <a:ext cx="1520150" cy="870541"/>
          </a:xfrm>
          <a:prstGeom prst="rect">
            <a:avLst/>
          </a:prstGeom>
        </p:spPr>
      </p:pic>
      <p:grpSp>
        <p:nvGrpSpPr>
          <p:cNvPr id="3" name="Group 4">
            <a:extLst>
              <a:ext uri="{FF2B5EF4-FFF2-40B4-BE49-F238E27FC236}">
                <a16:creationId xmlns:a16="http://schemas.microsoft.com/office/drawing/2014/main" id="{A532F641-63E7-E5BC-8733-F594014B39EE}"/>
              </a:ext>
            </a:extLst>
          </p:cNvPr>
          <p:cNvGrpSpPr/>
          <p:nvPr/>
        </p:nvGrpSpPr>
        <p:grpSpPr>
          <a:xfrm>
            <a:off x="0" y="0"/>
            <a:ext cx="1569494" cy="1569494"/>
            <a:chOff x="0" y="0"/>
            <a:chExt cx="2092659" cy="2092659"/>
          </a:xfrm>
        </p:grpSpPr>
        <p:sp>
          <p:nvSpPr>
            <p:cNvPr id="4" name="Freeform 5">
              <a:extLst>
                <a:ext uri="{FF2B5EF4-FFF2-40B4-BE49-F238E27FC236}">
                  <a16:creationId xmlns:a16="http://schemas.microsoft.com/office/drawing/2014/main" id="{4C2058D1-1B73-F3F3-4637-F369C59E751E}"/>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6"/>
              <a:stretch>
                <a:fillRect/>
              </a:stretch>
            </a:blipFill>
          </p:spPr>
          <p:txBody>
            <a:bodyPr/>
            <a:lstStyle/>
            <a:p>
              <a:endParaRPr lang="vi-VN"/>
            </a:p>
          </p:txBody>
        </p:sp>
        <p:sp>
          <p:nvSpPr>
            <p:cNvPr id="5" name="Freeform 6">
              <a:extLst>
                <a:ext uri="{FF2B5EF4-FFF2-40B4-BE49-F238E27FC236}">
                  <a16:creationId xmlns:a16="http://schemas.microsoft.com/office/drawing/2014/main" id="{AA15B1A4-E350-4998-EB38-C2219B14108A}"/>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7"/>
              <a:stretch>
                <a:fillRect/>
              </a:stretch>
            </a:blipFill>
          </p:spPr>
          <p:txBody>
            <a:bodyPr/>
            <a:lstStyle/>
            <a:p>
              <a:endParaRPr lang="vi-VN"/>
            </a:p>
          </p:txBody>
        </p:sp>
      </p:grpSp>
    </p:spTree>
    <p:extLst>
      <p:ext uri="{BB962C8B-B14F-4D97-AF65-F5344CB8AC3E}">
        <p14:creationId xmlns:p14="http://schemas.microsoft.com/office/powerpoint/2010/main" val="371857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1971" y="2807639"/>
            <a:ext cx="8371134" cy="1384935"/>
          </a:xfrm>
          <a:prstGeom prst="rect">
            <a:avLst/>
          </a:prstGeom>
        </p:spPr>
        <p:txBody>
          <a:bodyPr lIns="0" tIns="0" rIns="0" bIns="0" rtlCol="0" anchor="t">
            <a:spAutoFit/>
          </a:bodyPr>
          <a:lstStyle/>
          <a:p>
            <a:pPr marL="0" lvl="1" indent="0" algn="l">
              <a:lnSpc>
                <a:spcPts val="11340"/>
              </a:lnSpc>
              <a:spcBef>
                <a:spcPct val="0"/>
              </a:spcBef>
            </a:pPr>
            <a:r>
              <a:rPr lang="en-US" sz="8100" dirty="0">
                <a:solidFill>
                  <a:srgbClr val="0066FF"/>
                </a:solidFill>
                <a:latin typeface="Montserrat 3"/>
                <a:ea typeface="Montserrat 3"/>
                <a:cs typeface="Montserrat 3"/>
                <a:sym typeface="Montserrat 3"/>
              </a:rPr>
              <a:t>PHẦN 3</a:t>
            </a:r>
          </a:p>
        </p:txBody>
      </p:sp>
      <p:sp>
        <p:nvSpPr>
          <p:cNvPr id="3" name="TextBox 3"/>
          <p:cNvSpPr txBox="1"/>
          <p:nvPr/>
        </p:nvSpPr>
        <p:spPr>
          <a:xfrm>
            <a:off x="511971" y="4425451"/>
            <a:ext cx="17469257" cy="2981970"/>
          </a:xfrm>
          <a:prstGeom prst="rect">
            <a:avLst/>
          </a:prstGeom>
        </p:spPr>
        <p:txBody>
          <a:bodyPr lIns="0" tIns="0" rIns="0" bIns="0" rtlCol="0" anchor="t">
            <a:spAutoFit/>
          </a:bodyPr>
          <a:lstStyle/>
          <a:p>
            <a:pPr algn="l">
              <a:lnSpc>
                <a:spcPts val="12150"/>
              </a:lnSpc>
            </a:pPr>
            <a:r>
              <a:rPr lang="vi-VN" sz="8100" dirty="0">
                <a:solidFill>
                  <a:srgbClr val="0066FF"/>
                </a:solidFill>
                <a:latin typeface="Montserrat 3"/>
                <a:ea typeface="Montserrat 3"/>
                <a:cs typeface="Montserrat 3"/>
                <a:sym typeface="Montserrat 3"/>
              </a:rPr>
              <a:t>Giá trị mang lại</a:t>
            </a:r>
          </a:p>
          <a:p>
            <a:pPr algn="l">
              <a:lnSpc>
                <a:spcPts val="12150"/>
              </a:lnSpc>
            </a:pPr>
            <a:r>
              <a:rPr lang="en-US" sz="8100" dirty="0" err="1">
                <a:solidFill>
                  <a:srgbClr val="0066FF"/>
                </a:solidFill>
                <a:latin typeface="Montserrat 3"/>
                <a:ea typeface="Montserrat 3"/>
                <a:cs typeface="Montserrat 3"/>
                <a:sym typeface="Montserrat 3"/>
              </a:rPr>
              <a:t>Dịch</a:t>
            </a:r>
            <a:r>
              <a:rPr lang="en-US" sz="8100" dirty="0">
                <a:solidFill>
                  <a:srgbClr val="0066FF"/>
                </a:solidFill>
                <a:latin typeface="Montserrat 3"/>
                <a:ea typeface="Montserrat 3"/>
                <a:cs typeface="Montserrat 3"/>
                <a:sym typeface="Montserrat 3"/>
              </a:rPr>
              <a:t> </a:t>
            </a:r>
            <a:r>
              <a:rPr lang="en-US" sz="8100" dirty="0" err="1">
                <a:solidFill>
                  <a:srgbClr val="0066FF"/>
                </a:solidFill>
                <a:latin typeface="Montserrat 3"/>
                <a:ea typeface="Montserrat 3"/>
                <a:cs typeface="Montserrat 3"/>
                <a:sym typeface="Montserrat 3"/>
              </a:rPr>
              <a:t>vụ</a:t>
            </a:r>
            <a:r>
              <a:rPr lang="en-US" sz="8100" dirty="0">
                <a:solidFill>
                  <a:srgbClr val="0066FF"/>
                </a:solidFill>
                <a:latin typeface="Montserrat 3"/>
                <a:ea typeface="Montserrat 3"/>
                <a:cs typeface="Montserrat 3"/>
                <a:sym typeface="Montserrat 3"/>
              </a:rPr>
              <a:t> </a:t>
            </a:r>
            <a:r>
              <a:rPr lang="en-US" sz="8100" dirty="0" err="1">
                <a:solidFill>
                  <a:srgbClr val="0066FF"/>
                </a:solidFill>
                <a:latin typeface="Montserrat 3"/>
                <a:ea typeface="Montserrat 3"/>
                <a:cs typeface="Montserrat 3"/>
                <a:sym typeface="Montserrat 3"/>
              </a:rPr>
              <a:t>hỗ</a:t>
            </a:r>
            <a:r>
              <a:rPr lang="en-US" sz="8100" dirty="0">
                <a:solidFill>
                  <a:srgbClr val="0066FF"/>
                </a:solidFill>
                <a:latin typeface="Montserrat 3"/>
                <a:ea typeface="Montserrat 3"/>
                <a:cs typeface="Montserrat 3"/>
                <a:sym typeface="Montserrat 3"/>
              </a:rPr>
              <a:t> </a:t>
            </a:r>
            <a:r>
              <a:rPr lang="en-US" sz="8100" dirty="0" err="1">
                <a:solidFill>
                  <a:srgbClr val="0066FF"/>
                </a:solidFill>
                <a:latin typeface="Montserrat 3"/>
                <a:ea typeface="Montserrat 3"/>
                <a:cs typeface="Montserrat 3"/>
                <a:sym typeface="Montserrat 3"/>
              </a:rPr>
              <a:t>trợ</a:t>
            </a:r>
            <a:r>
              <a:rPr lang="en-US" sz="8100" dirty="0">
                <a:solidFill>
                  <a:srgbClr val="0066FF"/>
                </a:solidFill>
                <a:latin typeface="Montserrat 3"/>
                <a:ea typeface="Montserrat 3"/>
                <a:cs typeface="Montserrat 3"/>
                <a:sym typeface="Montserrat 3"/>
              </a:rPr>
              <a:t> VAN-LOGISTIC</a:t>
            </a:r>
          </a:p>
        </p:txBody>
      </p:sp>
      <p:grpSp>
        <p:nvGrpSpPr>
          <p:cNvPr id="4" name="Group 4"/>
          <p:cNvGrpSpPr/>
          <p:nvPr/>
        </p:nvGrpSpPr>
        <p:grpSpPr>
          <a:xfrm>
            <a:off x="0" y="0"/>
            <a:ext cx="1569494" cy="1569494"/>
            <a:chOff x="0" y="0"/>
            <a:chExt cx="2092659" cy="2092659"/>
          </a:xfrm>
        </p:grpSpPr>
        <p:sp>
          <p:nvSpPr>
            <p:cNvPr id="5"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2"/>
              <a:stretch>
                <a:fillRect/>
              </a:stretch>
            </a:blipFill>
          </p:spPr>
          <p:txBody>
            <a:bodyPr/>
            <a:lstStyle/>
            <a:p>
              <a:endParaRPr lang="vi-VN"/>
            </a:p>
          </p:txBody>
        </p:sp>
        <p:sp>
          <p:nvSpPr>
            <p:cNvPr id="6"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3"/>
              <a:stretch>
                <a:fillRect/>
              </a:stretch>
            </a:blipFill>
          </p:spPr>
          <p:txBody>
            <a:bodyPr/>
            <a:lstStyle/>
            <a:p>
              <a:endParaRPr lang="vi-VN"/>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7"/>
          <p:cNvSpPr txBox="1"/>
          <p:nvPr/>
        </p:nvSpPr>
        <p:spPr>
          <a:xfrm>
            <a:off x="3766589" y="3287828"/>
            <a:ext cx="4069449" cy="516910"/>
          </a:xfrm>
          <a:prstGeom prst="rect">
            <a:avLst/>
          </a:prstGeom>
        </p:spPr>
        <p:txBody>
          <a:bodyPr lIns="0" tIns="0" rIns="0" bIns="0" rtlCol="0" anchor="t">
            <a:spAutoFit/>
          </a:bodyPr>
          <a:lstStyle/>
          <a:p>
            <a:pPr algn="ctr">
              <a:lnSpc>
                <a:spcPts val="4176"/>
              </a:lnSpc>
            </a:pPr>
            <a:r>
              <a:rPr lang="en-US" sz="2983" b="1">
                <a:solidFill>
                  <a:srgbClr val="FFFFFF"/>
                </a:solidFill>
                <a:latin typeface="Cocomat Pro Bold"/>
                <a:ea typeface="Cocomat Pro Bold"/>
                <a:cs typeface="Cocomat Pro Bold"/>
                <a:sym typeface="Cocomat Pro Bold"/>
              </a:rPr>
              <a:t>Kết nối</a:t>
            </a:r>
          </a:p>
        </p:txBody>
      </p:sp>
      <p:sp>
        <p:nvSpPr>
          <p:cNvPr id="28" name="TextBox 28"/>
          <p:cNvSpPr txBox="1"/>
          <p:nvPr/>
        </p:nvSpPr>
        <p:spPr>
          <a:xfrm>
            <a:off x="10154686" y="3258778"/>
            <a:ext cx="4069449" cy="516910"/>
          </a:xfrm>
          <a:prstGeom prst="rect">
            <a:avLst/>
          </a:prstGeom>
        </p:spPr>
        <p:txBody>
          <a:bodyPr lIns="0" tIns="0" rIns="0" bIns="0" rtlCol="0" anchor="t">
            <a:spAutoFit/>
          </a:bodyPr>
          <a:lstStyle/>
          <a:p>
            <a:pPr algn="ctr">
              <a:lnSpc>
                <a:spcPts val="4176"/>
              </a:lnSpc>
            </a:pPr>
            <a:r>
              <a:rPr lang="en-US" sz="2983" b="1">
                <a:solidFill>
                  <a:srgbClr val="FFFFFF"/>
                </a:solidFill>
                <a:latin typeface="Cocomat Pro Bold"/>
                <a:ea typeface="Cocomat Pro Bold"/>
                <a:cs typeface="Cocomat Pro Bold"/>
                <a:sym typeface="Cocomat Pro Bold"/>
              </a:rPr>
              <a:t>Kết nối</a:t>
            </a:r>
          </a:p>
        </p:txBody>
      </p:sp>
      <p:sp>
        <p:nvSpPr>
          <p:cNvPr id="71" name="Rectangle 70"/>
          <p:cNvSpPr/>
          <p:nvPr/>
        </p:nvSpPr>
        <p:spPr>
          <a:xfrm>
            <a:off x="12898218" y="5926543"/>
            <a:ext cx="4930598" cy="3785652"/>
          </a:xfrm>
          <a:prstGeom prst="rect">
            <a:avLst/>
          </a:prstGeom>
        </p:spPr>
        <p:txBody>
          <a:bodyPr wrap="square">
            <a:spAutoFit/>
          </a:bodyPr>
          <a:lstStyle/>
          <a:p>
            <a:r>
              <a:rPr lang="vi-VN" sz="2400" dirty="0">
                <a:latin typeface="Montserrat 2" panose="020B0604020202020204" charset="0"/>
              </a:rPr>
              <a:t>Quản lý nhiều khách hàng, cơ sở sản xuất trên cùng một hệ thống</a:t>
            </a:r>
          </a:p>
          <a:p>
            <a:endParaRPr lang="vi-VN" sz="1600" dirty="0">
              <a:latin typeface="Montserrat 2" panose="020B0604020202020204" charset="0"/>
            </a:endParaRPr>
          </a:p>
          <a:p>
            <a:endParaRPr lang="vi-VN" sz="1600" dirty="0">
              <a:latin typeface="Montserrat 2" panose="020B0604020202020204" charset="0"/>
            </a:endParaRPr>
          </a:p>
          <a:p>
            <a:r>
              <a:rPr lang="vi-VN" sz="2400" dirty="0">
                <a:latin typeface="Montserrat 2" panose="020B0604020202020204" charset="0"/>
              </a:rPr>
              <a:t>Theo dõi tiến độ xử lý hồ sơ theo thời gian thực</a:t>
            </a:r>
          </a:p>
          <a:p>
            <a:endParaRPr lang="vi-VN" sz="2400" dirty="0">
              <a:latin typeface="Montserrat 2" panose="020B0604020202020204" charset="0"/>
            </a:endParaRPr>
          </a:p>
          <a:p>
            <a:endParaRPr lang="vi-VN" sz="1600" dirty="0">
              <a:latin typeface="Montserrat 2" panose="020B0604020202020204" charset="0"/>
            </a:endParaRPr>
          </a:p>
          <a:p>
            <a:r>
              <a:rPr lang="vi-VN" sz="2400" dirty="0">
                <a:latin typeface="Montserrat 2" panose="020B0604020202020204" charset="0"/>
              </a:rPr>
              <a:t>Tăng hiệu suất &amp; mở rộng cơ hội hợp tác kinh doanh</a:t>
            </a:r>
          </a:p>
        </p:txBody>
      </p:sp>
      <p:sp>
        <p:nvSpPr>
          <p:cNvPr id="110" name="Rectangle 109"/>
          <p:cNvSpPr/>
          <p:nvPr/>
        </p:nvSpPr>
        <p:spPr>
          <a:xfrm>
            <a:off x="6648485" y="6099870"/>
            <a:ext cx="5391115" cy="3539430"/>
          </a:xfrm>
          <a:prstGeom prst="rect">
            <a:avLst/>
          </a:prstGeom>
        </p:spPr>
        <p:txBody>
          <a:bodyPr wrap="square">
            <a:spAutoFit/>
          </a:bodyPr>
          <a:lstStyle/>
          <a:p>
            <a:r>
              <a:rPr lang="vi-VN" sz="2400" dirty="0">
                <a:latin typeface="Montserrat 2" panose="020B0604020202020204" charset="0"/>
              </a:rPr>
              <a:t>Tự động hóa quy trình kê khai &amp; quản lý hồ sơ</a:t>
            </a:r>
          </a:p>
          <a:p>
            <a:endParaRPr lang="vi-VN" sz="2400" dirty="0">
              <a:latin typeface="Montserrat 2" panose="020B0604020202020204" charset="0"/>
            </a:endParaRPr>
          </a:p>
          <a:p>
            <a:endParaRPr lang="vi-VN" sz="1600" dirty="0">
              <a:latin typeface="Montserrat 2" panose="020B0604020202020204" charset="0"/>
            </a:endParaRPr>
          </a:p>
          <a:p>
            <a:r>
              <a:rPr lang="vi-VN" sz="2400" dirty="0">
                <a:latin typeface="Montserrat 2" panose="020B0604020202020204" charset="0"/>
              </a:rPr>
              <a:t>Dữ liệu tập trung, dễ tra cứu &amp; thống kê</a:t>
            </a:r>
          </a:p>
          <a:p>
            <a:endParaRPr lang="vi-VN" sz="1600" dirty="0">
              <a:latin typeface="Montserrat 2" panose="020B0604020202020204" charset="0"/>
            </a:endParaRPr>
          </a:p>
          <a:p>
            <a:endParaRPr lang="vi-VN" sz="2400" dirty="0">
              <a:latin typeface="Montserrat 2" panose="020B0604020202020204" charset="0"/>
            </a:endParaRPr>
          </a:p>
          <a:p>
            <a:r>
              <a:rPr lang="vi-VN" sz="2400" dirty="0">
                <a:latin typeface="Montserrat 2" panose="020B0604020202020204" charset="0"/>
              </a:rPr>
              <a:t>Tối ưu thời gian xử lý, nâng cao hiệu quả vận hành</a:t>
            </a:r>
          </a:p>
        </p:txBody>
      </p:sp>
      <p:sp>
        <p:nvSpPr>
          <p:cNvPr id="112" name="Rectangle 111"/>
          <p:cNvSpPr/>
          <p:nvPr/>
        </p:nvSpPr>
        <p:spPr>
          <a:xfrm>
            <a:off x="508533" y="5868293"/>
            <a:ext cx="5358867" cy="3847207"/>
          </a:xfrm>
          <a:prstGeom prst="rect">
            <a:avLst/>
          </a:prstGeom>
        </p:spPr>
        <p:txBody>
          <a:bodyPr wrap="square">
            <a:spAutoFit/>
          </a:bodyPr>
          <a:lstStyle/>
          <a:p>
            <a:endParaRPr lang="vi-VN" sz="2000" b="1" dirty="0"/>
          </a:p>
          <a:p>
            <a:r>
              <a:rPr lang="vi-VN" sz="2400" dirty="0">
                <a:latin typeface="Montserrat 2" panose="020B0604020202020204" charset="0"/>
              </a:rPr>
              <a:t>Hỗ trợ kết nối &amp; đồng hành cùng doanh nghiệp XNK</a:t>
            </a:r>
          </a:p>
          <a:p>
            <a:r>
              <a:rPr lang="vi-VN" sz="2400" dirty="0">
                <a:latin typeface="Montserrat 2" panose="020B0604020202020204" charset="0"/>
              </a:rPr>
              <a:t> </a:t>
            </a:r>
          </a:p>
          <a:p>
            <a:endParaRPr lang="vi-VN" sz="1600" dirty="0">
              <a:latin typeface="Montserrat 2" panose="020B0604020202020204" charset="0"/>
            </a:endParaRPr>
          </a:p>
          <a:p>
            <a:r>
              <a:rPr lang="vi-VN" sz="2400" dirty="0">
                <a:latin typeface="Montserrat 2" panose="020B0604020202020204" charset="0"/>
              </a:rPr>
              <a:t>Đơn giản hóa quy trình tiếp nhận &amp; xử lý hồ sơ</a:t>
            </a:r>
          </a:p>
          <a:p>
            <a:endParaRPr lang="vi-VN" sz="1600" dirty="0">
              <a:latin typeface="Montserrat 2" panose="020B0604020202020204" charset="0"/>
            </a:endParaRPr>
          </a:p>
          <a:p>
            <a:endParaRPr lang="vi-VN" sz="2400" dirty="0">
              <a:latin typeface="Montserrat 2" panose="020B0604020202020204" charset="0"/>
            </a:endParaRPr>
          </a:p>
          <a:p>
            <a:r>
              <a:rPr lang="vi-VN" sz="2400" dirty="0">
                <a:latin typeface="Montserrat 2" panose="020B0604020202020204" charset="0"/>
              </a:rPr>
              <a:t>Giảm tải hệ thống khi lượng hồ sơ tăng cao</a:t>
            </a:r>
          </a:p>
        </p:txBody>
      </p:sp>
      <p:sp>
        <p:nvSpPr>
          <p:cNvPr id="113" name="AutoShape 46"/>
          <p:cNvSpPr/>
          <p:nvPr/>
        </p:nvSpPr>
        <p:spPr>
          <a:xfrm flipH="1" flipV="1">
            <a:off x="366570" y="6400317"/>
            <a:ext cx="1" cy="2919359"/>
          </a:xfrm>
          <a:prstGeom prst="line">
            <a:avLst/>
          </a:prstGeom>
          <a:ln w="47625" cap="flat">
            <a:solidFill>
              <a:srgbClr val="003A96"/>
            </a:solidFill>
            <a:prstDash val="sysDot"/>
            <a:headEnd type="none" w="sm" len="sm"/>
            <a:tailEnd type="none" w="sm" len="sm"/>
          </a:ln>
        </p:spPr>
        <p:txBody>
          <a:bodyPr/>
          <a:lstStyle/>
          <a:p>
            <a:endParaRPr lang="vi-VN"/>
          </a:p>
        </p:txBody>
      </p:sp>
      <p:grpSp>
        <p:nvGrpSpPr>
          <p:cNvPr id="114" name="Group 47"/>
          <p:cNvGrpSpPr/>
          <p:nvPr/>
        </p:nvGrpSpPr>
        <p:grpSpPr>
          <a:xfrm>
            <a:off x="304800" y="6318410"/>
            <a:ext cx="153911" cy="158110"/>
            <a:chOff x="0" y="0"/>
            <a:chExt cx="791212" cy="812800"/>
          </a:xfrm>
        </p:grpSpPr>
        <p:sp>
          <p:nvSpPr>
            <p:cNvPr id="115"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16"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grpSp>
        <p:nvGrpSpPr>
          <p:cNvPr id="117" name="Group 47"/>
          <p:cNvGrpSpPr/>
          <p:nvPr/>
        </p:nvGrpSpPr>
        <p:grpSpPr>
          <a:xfrm>
            <a:off x="304800" y="7695720"/>
            <a:ext cx="153911" cy="158110"/>
            <a:chOff x="0" y="0"/>
            <a:chExt cx="791212" cy="812800"/>
          </a:xfrm>
        </p:grpSpPr>
        <p:sp>
          <p:nvSpPr>
            <p:cNvPr id="118"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19"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grpSp>
        <p:nvGrpSpPr>
          <p:cNvPr id="120" name="Group 47"/>
          <p:cNvGrpSpPr/>
          <p:nvPr/>
        </p:nvGrpSpPr>
        <p:grpSpPr>
          <a:xfrm>
            <a:off x="304800" y="9176390"/>
            <a:ext cx="153911" cy="158110"/>
            <a:chOff x="0" y="0"/>
            <a:chExt cx="791212" cy="812800"/>
          </a:xfrm>
        </p:grpSpPr>
        <p:sp>
          <p:nvSpPr>
            <p:cNvPr id="121"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22"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sp>
        <p:nvSpPr>
          <p:cNvPr id="123" name="AutoShape 46"/>
          <p:cNvSpPr/>
          <p:nvPr/>
        </p:nvSpPr>
        <p:spPr>
          <a:xfrm flipH="1" flipV="1">
            <a:off x="6619019" y="6400317"/>
            <a:ext cx="1" cy="2919359"/>
          </a:xfrm>
          <a:prstGeom prst="line">
            <a:avLst/>
          </a:prstGeom>
          <a:ln w="47625" cap="flat">
            <a:solidFill>
              <a:srgbClr val="003A96"/>
            </a:solidFill>
            <a:prstDash val="sysDot"/>
            <a:headEnd type="none" w="sm" len="sm"/>
            <a:tailEnd type="none" w="sm" len="sm"/>
          </a:ln>
        </p:spPr>
        <p:txBody>
          <a:bodyPr/>
          <a:lstStyle/>
          <a:p>
            <a:endParaRPr lang="vi-VN"/>
          </a:p>
        </p:txBody>
      </p:sp>
      <p:grpSp>
        <p:nvGrpSpPr>
          <p:cNvPr id="124" name="Group 47"/>
          <p:cNvGrpSpPr/>
          <p:nvPr/>
        </p:nvGrpSpPr>
        <p:grpSpPr>
          <a:xfrm>
            <a:off x="6557249" y="6191697"/>
            <a:ext cx="153911" cy="158110"/>
            <a:chOff x="0" y="0"/>
            <a:chExt cx="791212" cy="812800"/>
          </a:xfrm>
        </p:grpSpPr>
        <p:sp>
          <p:nvSpPr>
            <p:cNvPr id="125"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26"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grpSp>
        <p:nvGrpSpPr>
          <p:cNvPr id="127" name="Group 47"/>
          <p:cNvGrpSpPr/>
          <p:nvPr/>
        </p:nvGrpSpPr>
        <p:grpSpPr>
          <a:xfrm>
            <a:off x="6557249" y="7695720"/>
            <a:ext cx="153911" cy="158110"/>
            <a:chOff x="0" y="0"/>
            <a:chExt cx="791212" cy="812800"/>
          </a:xfrm>
        </p:grpSpPr>
        <p:sp>
          <p:nvSpPr>
            <p:cNvPr id="128"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29"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grpSp>
        <p:nvGrpSpPr>
          <p:cNvPr id="130" name="Group 47"/>
          <p:cNvGrpSpPr/>
          <p:nvPr/>
        </p:nvGrpSpPr>
        <p:grpSpPr>
          <a:xfrm>
            <a:off x="6557249" y="9176390"/>
            <a:ext cx="153911" cy="158110"/>
            <a:chOff x="0" y="0"/>
            <a:chExt cx="791212" cy="812800"/>
          </a:xfrm>
        </p:grpSpPr>
        <p:sp>
          <p:nvSpPr>
            <p:cNvPr id="131"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32"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sp>
        <p:nvSpPr>
          <p:cNvPr id="133" name="AutoShape 46"/>
          <p:cNvSpPr/>
          <p:nvPr/>
        </p:nvSpPr>
        <p:spPr>
          <a:xfrm flipH="1" flipV="1">
            <a:off x="12709459" y="6247917"/>
            <a:ext cx="1" cy="2919359"/>
          </a:xfrm>
          <a:prstGeom prst="line">
            <a:avLst/>
          </a:prstGeom>
          <a:ln w="47625" cap="flat">
            <a:solidFill>
              <a:srgbClr val="003A96"/>
            </a:solidFill>
            <a:prstDash val="sysDot"/>
            <a:headEnd type="none" w="sm" len="sm"/>
            <a:tailEnd type="none" w="sm" len="sm"/>
          </a:ln>
        </p:spPr>
        <p:txBody>
          <a:bodyPr/>
          <a:lstStyle/>
          <a:p>
            <a:endParaRPr lang="vi-VN"/>
          </a:p>
        </p:txBody>
      </p:sp>
      <p:grpSp>
        <p:nvGrpSpPr>
          <p:cNvPr id="134" name="Group 47"/>
          <p:cNvGrpSpPr/>
          <p:nvPr/>
        </p:nvGrpSpPr>
        <p:grpSpPr>
          <a:xfrm>
            <a:off x="12647689" y="6166010"/>
            <a:ext cx="153911" cy="158110"/>
            <a:chOff x="0" y="0"/>
            <a:chExt cx="791212" cy="812800"/>
          </a:xfrm>
        </p:grpSpPr>
        <p:sp>
          <p:nvSpPr>
            <p:cNvPr id="135"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36"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grpSp>
        <p:nvGrpSpPr>
          <p:cNvPr id="137" name="Group 47"/>
          <p:cNvGrpSpPr/>
          <p:nvPr/>
        </p:nvGrpSpPr>
        <p:grpSpPr>
          <a:xfrm>
            <a:off x="12647689" y="7543320"/>
            <a:ext cx="153911" cy="158110"/>
            <a:chOff x="0" y="0"/>
            <a:chExt cx="791212" cy="812800"/>
          </a:xfrm>
        </p:grpSpPr>
        <p:sp>
          <p:nvSpPr>
            <p:cNvPr id="138"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39"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grpSp>
        <p:nvGrpSpPr>
          <p:cNvPr id="140" name="Group 47"/>
          <p:cNvGrpSpPr/>
          <p:nvPr/>
        </p:nvGrpSpPr>
        <p:grpSpPr>
          <a:xfrm>
            <a:off x="12647689" y="9023990"/>
            <a:ext cx="153911" cy="158110"/>
            <a:chOff x="0" y="0"/>
            <a:chExt cx="791212" cy="812800"/>
          </a:xfrm>
        </p:grpSpPr>
        <p:sp>
          <p:nvSpPr>
            <p:cNvPr id="141" name="Freeform 48"/>
            <p:cNvSpPr/>
            <p:nvPr/>
          </p:nvSpPr>
          <p:spPr>
            <a:xfrm>
              <a:off x="0" y="0"/>
              <a:ext cx="791212" cy="812800"/>
            </a:xfrm>
            <a:custGeom>
              <a:avLst/>
              <a:gdLst/>
              <a:ahLst/>
              <a:cxnLst/>
              <a:rect l="l" t="t" r="r" b="b"/>
              <a:pathLst>
                <a:path w="791212" h="812800">
                  <a:moveTo>
                    <a:pt x="395606" y="0"/>
                  </a:moveTo>
                  <a:cubicBezTo>
                    <a:pt x="177119" y="0"/>
                    <a:pt x="0" y="181951"/>
                    <a:pt x="0" y="406400"/>
                  </a:cubicBezTo>
                  <a:cubicBezTo>
                    <a:pt x="0" y="630849"/>
                    <a:pt x="177119" y="812800"/>
                    <a:pt x="395606" y="812800"/>
                  </a:cubicBezTo>
                  <a:cubicBezTo>
                    <a:pt x="614093" y="812800"/>
                    <a:pt x="791212" y="630849"/>
                    <a:pt x="791212" y="406400"/>
                  </a:cubicBezTo>
                  <a:cubicBezTo>
                    <a:pt x="791212" y="181951"/>
                    <a:pt x="614093" y="0"/>
                    <a:pt x="395606" y="0"/>
                  </a:cubicBezTo>
                  <a:close/>
                </a:path>
              </a:pathLst>
            </a:custGeom>
            <a:solidFill>
              <a:srgbClr val="003A96"/>
            </a:solidFill>
          </p:spPr>
          <p:txBody>
            <a:bodyPr/>
            <a:lstStyle/>
            <a:p>
              <a:endParaRPr lang="vi-VN"/>
            </a:p>
          </p:txBody>
        </p:sp>
        <p:sp>
          <p:nvSpPr>
            <p:cNvPr id="142" name="TextBox 49"/>
            <p:cNvSpPr txBox="1"/>
            <p:nvPr/>
          </p:nvSpPr>
          <p:spPr>
            <a:xfrm>
              <a:off x="74176" y="47625"/>
              <a:ext cx="642860" cy="688975"/>
            </a:xfrm>
            <a:prstGeom prst="rect">
              <a:avLst/>
            </a:prstGeom>
          </p:spPr>
          <p:txBody>
            <a:bodyPr lIns="21271" tIns="21271" rIns="21271" bIns="21271" rtlCol="0" anchor="ctr"/>
            <a:lstStyle/>
            <a:p>
              <a:pPr algn="ctr">
                <a:lnSpc>
                  <a:spcPts val="1004"/>
                </a:lnSpc>
              </a:pPr>
              <a:endParaRPr/>
            </a:p>
          </p:txBody>
        </p:sp>
      </p:grpSp>
      <p:pic>
        <p:nvPicPr>
          <p:cNvPr id="20" name="Hình ảnh 19">
            <a:extLst>
              <a:ext uri="{FF2B5EF4-FFF2-40B4-BE49-F238E27FC236}">
                <a16:creationId xmlns:a16="http://schemas.microsoft.com/office/drawing/2014/main" id="{5532E56D-FF3E-20C0-2565-B890334066B0}"/>
              </a:ext>
            </a:extLst>
          </p:cNvPr>
          <p:cNvPicPr>
            <a:picLocks noChangeAspect="1"/>
          </p:cNvPicPr>
          <p:nvPr/>
        </p:nvPicPr>
        <p:blipFill>
          <a:blip r:embed="rId2"/>
          <a:stretch>
            <a:fillRect/>
          </a:stretch>
        </p:blipFill>
        <p:spPr>
          <a:xfrm>
            <a:off x="1249504" y="738778"/>
            <a:ext cx="3876923" cy="5040000"/>
          </a:xfrm>
          <a:prstGeom prst="rect">
            <a:avLst/>
          </a:prstGeom>
        </p:spPr>
      </p:pic>
      <p:pic>
        <p:nvPicPr>
          <p:cNvPr id="21" name="Hình ảnh 20">
            <a:extLst>
              <a:ext uri="{FF2B5EF4-FFF2-40B4-BE49-F238E27FC236}">
                <a16:creationId xmlns:a16="http://schemas.microsoft.com/office/drawing/2014/main" id="{2ECE6960-66F7-7C00-980A-3E34DE191E71}"/>
              </a:ext>
            </a:extLst>
          </p:cNvPr>
          <p:cNvPicPr>
            <a:picLocks noChangeAspect="1"/>
          </p:cNvPicPr>
          <p:nvPr/>
        </p:nvPicPr>
        <p:blipFill>
          <a:blip r:embed="rId3"/>
          <a:stretch>
            <a:fillRect/>
          </a:stretch>
        </p:blipFill>
        <p:spPr>
          <a:xfrm>
            <a:off x="7405580" y="738778"/>
            <a:ext cx="3876923" cy="5040000"/>
          </a:xfrm>
          <a:prstGeom prst="rect">
            <a:avLst/>
          </a:prstGeom>
        </p:spPr>
      </p:pic>
      <p:pic>
        <p:nvPicPr>
          <p:cNvPr id="22" name="Hình ảnh 21">
            <a:extLst>
              <a:ext uri="{FF2B5EF4-FFF2-40B4-BE49-F238E27FC236}">
                <a16:creationId xmlns:a16="http://schemas.microsoft.com/office/drawing/2014/main" id="{1B108C96-A3B9-B0AB-7E90-8343E9B1D024}"/>
              </a:ext>
            </a:extLst>
          </p:cNvPr>
          <p:cNvPicPr>
            <a:picLocks noChangeAspect="1"/>
          </p:cNvPicPr>
          <p:nvPr/>
        </p:nvPicPr>
        <p:blipFill>
          <a:blip r:embed="rId4"/>
          <a:stretch>
            <a:fillRect/>
          </a:stretch>
        </p:blipFill>
        <p:spPr>
          <a:xfrm>
            <a:off x="13424531" y="738778"/>
            <a:ext cx="3876923" cy="5040000"/>
          </a:xfrm>
          <a:prstGeom prst="rect">
            <a:avLst/>
          </a:prstGeom>
        </p:spPr>
      </p:pic>
      <p:grpSp>
        <p:nvGrpSpPr>
          <p:cNvPr id="24" name="Group 4">
            <a:extLst>
              <a:ext uri="{FF2B5EF4-FFF2-40B4-BE49-F238E27FC236}">
                <a16:creationId xmlns:a16="http://schemas.microsoft.com/office/drawing/2014/main" id="{A3FB4DD2-B631-D3B3-1265-04E398E5E862}"/>
              </a:ext>
            </a:extLst>
          </p:cNvPr>
          <p:cNvGrpSpPr/>
          <p:nvPr/>
        </p:nvGrpSpPr>
        <p:grpSpPr>
          <a:xfrm>
            <a:off x="0" y="0"/>
            <a:ext cx="1569494" cy="1569494"/>
            <a:chOff x="0" y="0"/>
            <a:chExt cx="2092659" cy="2092659"/>
          </a:xfrm>
        </p:grpSpPr>
        <p:sp>
          <p:nvSpPr>
            <p:cNvPr id="29" name="Freeform 5">
              <a:extLst>
                <a:ext uri="{FF2B5EF4-FFF2-40B4-BE49-F238E27FC236}">
                  <a16:creationId xmlns:a16="http://schemas.microsoft.com/office/drawing/2014/main" id="{2D3BB5C8-4665-9DBD-EA19-1A85E022E531}"/>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5"/>
              <a:stretch>
                <a:fillRect/>
              </a:stretch>
            </a:blipFill>
          </p:spPr>
          <p:txBody>
            <a:bodyPr/>
            <a:lstStyle/>
            <a:p>
              <a:endParaRPr lang="vi-VN"/>
            </a:p>
          </p:txBody>
        </p:sp>
        <p:sp>
          <p:nvSpPr>
            <p:cNvPr id="30" name="Freeform 6">
              <a:extLst>
                <a:ext uri="{FF2B5EF4-FFF2-40B4-BE49-F238E27FC236}">
                  <a16:creationId xmlns:a16="http://schemas.microsoft.com/office/drawing/2014/main" id="{58B2BFC9-3466-E322-D111-BA4E0181BBB2}"/>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6"/>
              <a:stretch>
                <a:fillRect/>
              </a:stretch>
            </a:blipFill>
          </p:spPr>
          <p:txBody>
            <a:bodyPr/>
            <a:lstStyle/>
            <a:p>
              <a:endParaRPr lang="vi-VN"/>
            </a:p>
          </p:txBody>
        </p:sp>
      </p:grpSp>
    </p:spTree>
    <p:extLst>
      <p:ext uri="{BB962C8B-B14F-4D97-AF65-F5344CB8AC3E}">
        <p14:creationId xmlns:p14="http://schemas.microsoft.com/office/powerpoint/2010/main" val="3106856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3"/>
          <p:cNvSpPr txBox="1"/>
          <p:nvPr/>
        </p:nvSpPr>
        <p:spPr>
          <a:xfrm>
            <a:off x="1236562" y="1409700"/>
            <a:ext cx="14870189" cy="474489"/>
          </a:xfrm>
          <a:prstGeom prst="rect">
            <a:avLst/>
          </a:prstGeom>
        </p:spPr>
        <p:txBody>
          <a:bodyPr lIns="0" tIns="0" rIns="0" bIns="0" rtlCol="0" anchor="t">
            <a:spAutoFit/>
          </a:bodyPr>
          <a:lstStyle/>
          <a:p>
            <a:pPr algn="ctr">
              <a:lnSpc>
                <a:spcPts val="3749"/>
              </a:lnSpc>
            </a:pPr>
            <a:r>
              <a:rPr lang="en-US" sz="2499" dirty="0" err="1">
                <a:solidFill>
                  <a:srgbClr val="000000"/>
                </a:solidFill>
                <a:latin typeface="Montserrat 2"/>
                <a:ea typeface="Montserrat 2"/>
                <a:cs typeface="Montserrat 2"/>
                <a:sym typeface="Montserrat 2"/>
              </a:rPr>
              <a:t>Số</a:t>
            </a:r>
            <a:r>
              <a:rPr lang="en-US" sz="2499" dirty="0">
                <a:solidFill>
                  <a:srgbClr val="000000"/>
                </a:solidFill>
                <a:latin typeface="Montserrat 2"/>
                <a:ea typeface="Montserrat 2"/>
                <a:cs typeface="Montserrat 2"/>
                <a:sym typeface="Montserrat 2"/>
              </a:rPr>
              <a:t> </a:t>
            </a:r>
            <a:r>
              <a:rPr lang="en-US" sz="2499" dirty="0" err="1">
                <a:solidFill>
                  <a:srgbClr val="000000"/>
                </a:solidFill>
                <a:latin typeface="Montserrat 2"/>
                <a:ea typeface="Montserrat 2"/>
                <a:cs typeface="Montserrat 2"/>
                <a:sym typeface="Montserrat 2"/>
              </a:rPr>
              <a:t>lượng</a:t>
            </a:r>
            <a:r>
              <a:rPr lang="en-US" sz="2499" dirty="0">
                <a:solidFill>
                  <a:srgbClr val="000000"/>
                </a:solidFill>
                <a:latin typeface="Montserrat 2"/>
                <a:ea typeface="Montserrat 2"/>
                <a:cs typeface="Montserrat 2"/>
                <a:sym typeface="Montserrat 2"/>
              </a:rPr>
              <a:t> </a:t>
            </a:r>
            <a:r>
              <a:rPr lang="en-US" sz="2499" dirty="0" err="1">
                <a:solidFill>
                  <a:srgbClr val="000000"/>
                </a:solidFill>
                <a:latin typeface="Montserrat 2"/>
                <a:ea typeface="Montserrat 2"/>
                <a:cs typeface="Montserrat 2"/>
                <a:sym typeface="Montserrat 2"/>
              </a:rPr>
              <a:t>Doanh</a:t>
            </a:r>
            <a:r>
              <a:rPr lang="en-US" sz="2499" dirty="0">
                <a:solidFill>
                  <a:srgbClr val="000000"/>
                </a:solidFill>
                <a:latin typeface="Montserrat 2"/>
                <a:ea typeface="Montserrat 2"/>
                <a:cs typeface="Montserrat 2"/>
                <a:sym typeface="Montserrat 2"/>
              </a:rPr>
              <a:t> </a:t>
            </a:r>
            <a:r>
              <a:rPr lang="en-US" sz="2499" dirty="0" err="1">
                <a:solidFill>
                  <a:srgbClr val="000000"/>
                </a:solidFill>
                <a:latin typeface="Montserrat 2"/>
                <a:ea typeface="Montserrat 2"/>
                <a:cs typeface="Montserrat 2"/>
                <a:sym typeface="Montserrat 2"/>
              </a:rPr>
              <a:t>nghiệp</a:t>
            </a:r>
            <a:r>
              <a:rPr lang="en-US" sz="2499" dirty="0">
                <a:solidFill>
                  <a:srgbClr val="000000"/>
                </a:solidFill>
                <a:latin typeface="Montserrat 2"/>
                <a:ea typeface="Montserrat 2"/>
                <a:cs typeface="Montserrat 2"/>
                <a:sym typeface="Montserrat 2"/>
              </a:rPr>
              <a:t> </a:t>
            </a:r>
            <a:r>
              <a:rPr lang="en-US" sz="2499" dirty="0" err="1">
                <a:solidFill>
                  <a:srgbClr val="000000"/>
                </a:solidFill>
                <a:latin typeface="Montserrat 2"/>
                <a:ea typeface="Montserrat 2"/>
                <a:cs typeface="Montserrat 2"/>
                <a:sym typeface="Montserrat 2"/>
              </a:rPr>
              <a:t>truy</a:t>
            </a:r>
            <a:r>
              <a:rPr lang="en-US" sz="2499" dirty="0">
                <a:solidFill>
                  <a:srgbClr val="000000"/>
                </a:solidFill>
                <a:latin typeface="Montserrat 2"/>
                <a:ea typeface="Montserrat 2"/>
                <a:cs typeface="Montserrat 2"/>
                <a:sym typeface="Montserrat 2"/>
              </a:rPr>
              <a:t> </a:t>
            </a:r>
            <a:r>
              <a:rPr lang="en-US" sz="2499" dirty="0" err="1">
                <a:solidFill>
                  <a:srgbClr val="000000"/>
                </a:solidFill>
                <a:latin typeface="Montserrat 2"/>
                <a:ea typeface="Montserrat 2"/>
                <a:cs typeface="Montserrat 2"/>
                <a:sym typeface="Montserrat 2"/>
              </a:rPr>
              <a:t>cập</a:t>
            </a:r>
            <a:r>
              <a:rPr lang="en-US" sz="2499" dirty="0">
                <a:solidFill>
                  <a:srgbClr val="000000"/>
                </a:solidFill>
                <a:latin typeface="Montserrat 2"/>
                <a:ea typeface="Montserrat 2"/>
                <a:cs typeface="Montserrat 2"/>
                <a:sym typeface="Montserrat 2"/>
              </a:rPr>
              <a:t> </a:t>
            </a:r>
            <a:r>
              <a:rPr lang="en-US" sz="2499" dirty="0" err="1">
                <a:solidFill>
                  <a:srgbClr val="000000"/>
                </a:solidFill>
                <a:latin typeface="Montserrat 2"/>
                <a:ea typeface="Montserrat 2"/>
                <a:cs typeface="Montserrat 2"/>
                <a:sym typeface="Montserrat 2"/>
              </a:rPr>
              <a:t>Phần</a:t>
            </a:r>
            <a:r>
              <a:rPr lang="en-US" sz="2499" dirty="0">
                <a:solidFill>
                  <a:srgbClr val="000000"/>
                </a:solidFill>
                <a:latin typeface="Montserrat 2"/>
                <a:ea typeface="Montserrat 2"/>
                <a:cs typeface="Montserrat 2"/>
                <a:sym typeface="Montserrat 2"/>
              </a:rPr>
              <a:t> </a:t>
            </a:r>
            <a:r>
              <a:rPr lang="en-US" sz="2499" dirty="0" err="1">
                <a:solidFill>
                  <a:srgbClr val="000000"/>
                </a:solidFill>
                <a:latin typeface="Montserrat 2"/>
                <a:ea typeface="Montserrat 2"/>
                <a:cs typeface="Montserrat 2"/>
                <a:sym typeface="Montserrat 2"/>
              </a:rPr>
              <a:t>mềm</a:t>
            </a:r>
            <a:r>
              <a:rPr lang="en-US" sz="2499" dirty="0">
                <a:solidFill>
                  <a:srgbClr val="000000"/>
                </a:solidFill>
                <a:latin typeface="Montserrat 2"/>
                <a:ea typeface="Montserrat 2"/>
                <a:cs typeface="Montserrat 2"/>
                <a:sym typeface="Montserrat 2"/>
              </a:rPr>
              <a:t> VAN-Logistic </a:t>
            </a:r>
            <a:r>
              <a:rPr lang="en-US" sz="2499" dirty="0" err="1">
                <a:solidFill>
                  <a:srgbClr val="000000"/>
                </a:solidFill>
                <a:latin typeface="Montserrat 2"/>
                <a:ea typeface="Montserrat 2"/>
                <a:cs typeface="Montserrat 2"/>
                <a:sym typeface="Montserrat 2"/>
              </a:rPr>
              <a:t>từ</a:t>
            </a:r>
            <a:r>
              <a:rPr lang="en-US" sz="2499" dirty="0">
                <a:solidFill>
                  <a:srgbClr val="000000"/>
                </a:solidFill>
                <a:latin typeface="Montserrat 2"/>
                <a:ea typeface="Montserrat 2"/>
                <a:cs typeface="Montserrat 2"/>
                <a:sym typeface="Montserrat 2"/>
              </a:rPr>
              <a:t> </a:t>
            </a:r>
            <a:r>
              <a:rPr lang="vi-VN" sz="2499" dirty="0">
                <a:solidFill>
                  <a:srgbClr val="000000"/>
                </a:solidFill>
                <a:latin typeface="Montserrat 2"/>
                <a:ea typeface="Montserrat 2"/>
                <a:cs typeface="Montserrat 2"/>
                <a:sym typeface="Montserrat 2"/>
              </a:rPr>
              <a:t>T8</a:t>
            </a:r>
            <a:r>
              <a:rPr lang="en-US" sz="2499" dirty="0">
                <a:solidFill>
                  <a:srgbClr val="000000"/>
                </a:solidFill>
                <a:latin typeface="Montserrat 2"/>
                <a:ea typeface="Montserrat 2"/>
                <a:cs typeface="Montserrat 2"/>
                <a:sym typeface="Montserrat 2"/>
              </a:rPr>
              <a:t>/2024 - </a:t>
            </a:r>
            <a:r>
              <a:rPr lang="vi-VN" sz="2499" dirty="0">
                <a:solidFill>
                  <a:srgbClr val="000000"/>
                </a:solidFill>
                <a:latin typeface="Montserrat 2"/>
                <a:ea typeface="Montserrat 2"/>
                <a:cs typeface="Montserrat 2"/>
                <a:sym typeface="Montserrat 2"/>
              </a:rPr>
              <a:t>T12</a:t>
            </a:r>
            <a:r>
              <a:rPr lang="en-US" sz="2499" dirty="0">
                <a:solidFill>
                  <a:srgbClr val="000000"/>
                </a:solidFill>
                <a:latin typeface="Montserrat 2"/>
                <a:ea typeface="Montserrat 2"/>
                <a:cs typeface="Montserrat 2"/>
                <a:sym typeface="Montserrat 2"/>
              </a:rPr>
              <a:t>/2025</a:t>
            </a:r>
          </a:p>
        </p:txBody>
      </p:sp>
      <p:sp>
        <p:nvSpPr>
          <p:cNvPr id="4" name="TextBox 4"/>
          <p:cNvSpPr txBox="1"/>
          <p:nvPr/>
        </p:nvSpPr>
        <p:spPr>
          <a:xfrm>
            <a:off x="1066800" y="195582"/>
            <a:ext cx="16464872" cy="613410"/>
          </a:xfrm>
          <a:prstGeom prst="rect">
            <a:avLst/>
          </a:prstGeom>
        </p:spPr>
        <p:txBody>
          <a:bodyPr lIns="0" tIns="0" rIns="0" bIns="0" rtlCol="0" anchor="t">
            <a:spAutoFit/>
          </a:bodyPr>
          <a:lstStyle/>
          <a:p>
            <a:pPr algn="ctr">
              <a:lnSpc>
                <a:spcPts val="5039"/>
              </a:lnSpc>
            </a:pPr>
            <a:r>
              <a:rPr lang="en-US" sz="3599" dirty="0" err="1">
                <a:solidFill>
                  <a:srgbClr val="0066FF"/>
                </a:solidFill>
                <a:latin typeface="Montserrat 2"/>
                <a:ea typeface="Montserrat 2"/>
                <a:cs typeface="Montserrat 2"/>
                <a:sym typeface="Montserrat 2"/>
              </a:rPr>
              <a:t>Tổng</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quan</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về</a:t>
            </a:r>
            <a:r>
              <a:rPr lang="en-US" sz="3599" dirty="0">
                <a:solidFill>
                  <a:srgbClr val="0066FF"/>
                </a:solidFill>
                <a:latin typeface="Montserrat 2"/>
                <a:ea typeface="Montserrat 2"/>
                <a:cs typeface="Montserrat 2"/>
                <a:sym typeface="Montserrat 2"/>
              </a:rPr>
              <a:t> Doanh </a:t>
            </a:r>
            <a:r>
              <a:rPr lang="en-US" sz="3599" dirty="0" err="1">
                <a:solidFill>
                  <a:srgbClr val="0066FF"/>
                </a:solidFill>
                <a:latin typeface="Montserrat 2"/>
                <a:ea typeface="Montserrat 2"/>
                <a:cs typeface="Montserrat 2"/>
                <a:sym typeface="Montserrat 2"/>
              </a:rPr>
              <a:t>nghiệp</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sử</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dụng</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dịch</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vụ</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hỗ</a:t>
            </a:r>
            <a:r>
              <a:rPr lang="en-US" sz="3599" dirty="0">
                <a:solidFill>
                  <a:srgbClr val="0066FF"/>
                </a:solidFill>
                <a:latin typeface="Montserrat 2"/>
                <a:ea typeface="Montserrat 2"/>
                <a:cs typeface="Montserrat 2"/>
                <a:sym typeface="Montserrat 2"/>
              </a:rPr>
              <a:t> </a:t>
            </a:r>
            <a:r>
              <a:rPr lang="en-US" sz="3599" dirty="0" err="1">
                <a:solidFill>
                  <a:srgbClr val="0066FF"/>
                </a:solidFill>
                <a:latin typeface="Montserrat 2"/>
                <a:ea typeface="Montserrat 2"/>
                <a:cs typeface="Montserrat 2"/>
                <a:sym typeface="Montserrat 2"/>
              </a:rPr>
              <a:t>trợ</a:t>
            </a:r>
            <a:r>
              <a:rPr lang="en-US" sz="3599" dirty="0">
                <a:solidFill>
                  <a:srgbClr val="0066FF"/>
                </a:solidFill>
                <a:latin typeface="Montserrat 2"/>
                <a:ea typeface="Montserrat 2"/>
                <a:cs typeface="Montserrat 2"/>
                <a:sym typeface="Montserrat 2"/>
              </a:rPr>
              <a:t> VAN-Logistic</a:t>
            </a:r>
          </a:p>
        </p:txBody>
      </p:sp>
      <p:graphicFrame>
        <p:nvGraphicFramePr>
          <p:cNvPr id="13" name="Chart 12"/>
          <p:cNvGraphicFramePr/>
          <p:nvPr>
            <p:extLst>
              <p:ext uri="{D42A27DB-BD31-4B8C-83A1-F6EECF244321}">
                <p14:modId xmlns:p14="http://schemas.microsoft.com/office/powerpoint/2010/main" val="1266544593"/>
              </p:ext>
            </p:extLst>
          </p:nvPr>
        </p:nvGraphicFramePr>
        <p:xfrm>
          <a:off x="1676400" y="2171700"/>
          <a:ext cx="14820900" cy="784860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 4">
            <a:extLst>
              <a:ext uri="{FF2B5EF4-FFF2-40B4-BE49-F238E27FC236}">
                <a16:creationId xmlns:a16="http://schemas.microsoft.com/office/drawing/2014/main" id="{0ECC29B3-D1ED-0BBD-4916-76A1832E82D4}"/>
              </a:ext>
            </a:extLst>
          </p:cNvPr>
          <p:cNvGrpSpPr/>
          <p:nvPr/>
        </p:nvGrpSpPr>
        <p:grpSpPr>
          <a:xfrm>
            <a:off x="0" y="0"/>
            <a:ext cx="1569494" cy="1569494"/>
            <a:chOff x="0" y="0"/>
            <a:chExt cx="2092659" cy="2092659"/>
          </a:xfrm>
        </p:grpSpPr>
        <p:sp>
          <p:nvSpPr>
            <p:cNvPr id="5" name="Freeform 5">
              <a:extLst>
                <a:ext uri="{FF2B5EF4-FFF2-40B4-BE49-F238E27FC236}">
                  <a16:creationId xmlns:a16="http://schemas.microsoft.com/office/drawing/2014/main" id="{7491C446-FA39-1A86-B6C4-7CBF3CBD63E0}"/>
                </a:ext>
              </a:extLst>
            </p:cNvPr>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6" name="Freeform 6">
              <a:extLst>
                <a:ext uri="{FF2B5EF4-FFF2-40B4-BE49-F238E27FC236}">
                  <a16:creationId xmlns:a16="http://schemas.microsoft.com/office/drawing/2014/main" id="{76CC0A4C-2355-6884-9060-084F896C66EA}"/>
                </a:ext>
              </a:extLst>
            </p:cNvPr>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104236"/>
            <a:ext cx="9452153" cy="1431487"/>
          </a:xfrm>
          <a:prstGeom prst="rect">
            <a:avLst/>
          </a:prstGeom>
        </p:spPr>
        <p:txBody>
          <a:bodyPr lIns="0" tIns="0" rIns="0" bIns="0" rtlCol="0" anchor="t">
            <a:spAutoFit/>
          </a:bodyPr>
          <a:lstStyle/>
          <a:p>
            <a:pPr marL="0" lvl="1" indent="0" algn="l">
              <a:lnSpc>
                <a:spcPts val="11768"/>
              </a:lnSpc>
              <a:spcBef>
                <a:spcPct val="0"/>
              </a:spcBef>
            </a:pPr>
            <a:r>
              <a:rPr lang="en-US" sz="8405">
                <a:solidFill>
                  <a:srgbClr val="0066FF"/>
                </a:solidFill>
                <a:latin typeface="Montserrat 3"/>
                <a:ea typeface="Montserrat 3"/>
                <a:cs typeface="Montserrat 3"/>
                <a:sym typeface="Montserrat 3"/>
              </a:rPr>
              <a:t>PHẦN 1</a:t>
            </a:r>
          </a:p>
        </p:txBody>
      </p:sp>
      <p:sp>
        <p:nvSpPr>
          <p:cNvPr id="3" name="TextBox 3"/>
          <p:cNvSpPr txBox="1"/>
          <p:nvPr/>
        </p:nvSpPr>
        <p:spPr>
          <a:xfrm>
            <a:off x="1028700" y="4501378"/>
            <a:ext cx="16230600" cy="1533523"/>
          </a:xfrm>
          <a:prstGeom prst="rect">
            <a:avLst/>
          </a:prstGeom>
        </p:spPr>
        <p:txBody>
          <a:bodyPr lIns="0" tIns="0" rIns="0" bIns="0" rtlCol="0" anchor="t">
            <a:spAutoFit/>
          </a:bodyPr>
          <a:lstStyle/>
          <a:p>
            <a:pPr marL="0" lvl="0" indent="0" algn="l">
              <a:lnSpc>
                <a:spcPts val="12750"/>
              </a:lnSpc>
              <a:spcBef>
                <a:spcPct val="0"/>
              </a:spcBef>
            </a:pPr>
            <a:r>
              <a:rPr lang="en-US" sz="8500">
                <a:solidFill>
                  <a:srgbClr val="0066FF"/>
                </a:solidFill>
                <a:latin typeface="Montserrat 3"/>
                <a:ea typeface="Montserrat 3"/>
                <a:cs typeface="Montserrat 3"/>
                <a:sym typeface="Montserrat 3"/>
              </a:rPr>
              <a:t>Giới thiệu về Công ty Vũ Hải</a:t>
            </a:r>
          </a:p>
        </p:txBody>
      </p:sp>
      <p:grpSp>
        <p:nvGrpSpPr>
          <p:cNvPr id="4" name="Group 4"/>
          <p:cNvGrpSpPr/>
          <p:nvPr/>
        </p:nvGrpSpPr>
        <p:grpSpPr>
          <a:xfrm>
            <a:off x="0" y="0"/>
            <a:ext cx="1777547" cy="1777547"/>
            <a:chOff x="0" y="0"/>
            <a:chExt cx="2370062" cy="2370062"/>
          </a:xfrm>
        </p:grpSpPr>
        <p:sp>
          <p:nvSpPr>
            <p:cNvPr id="5" name="Freeform 5"/>
            <p:cNvSpPr/>
            <p:nvPr/>
          </p:nvSpPr>
          <p:spPr>
            <a:xfrm>
              <a:off x="402690" y="402191"/>
              <a:ext cx="1478381" cy="1302676"/>
            </a:xfrm>
            <a:custGeom>
              <a:avLst/>
              <a:gdLst/>
              <a:ahLst/>
              <a:cxnLst/>
              <a:rect l="l" t="t" r="r" b="b"/>
              <a:pathLst>
                <a:path w="1478381" h="1302676">
                  <a:moveTo>
                    <a:pt x="0" y="0"/>
                  </a:moveTo>
                  <a:lnTo>
                    <a:pt x="1478381" y="0"/>
                  </a:lnTo>
                  <a:lnTo>
                    <a:pt x="1478381" y="1302676"/>
                  </a:lnTo>
                  <a:lnTo>
                    <a:pt x="0" y="1302676"/>
                  </a:lnTo>
                  <a:lnTo>
                    <a:pt x="0" y="0"/>
                  </a:lnTo>
                  <a:close/>
                </a:path>
              </a:pathLst>
            </a:custGeom>
            <a:blipFill>
              <a:blip r:embed="rId2"/>
              <a:stretch>
                <a:fillRect/>
              </a:stretch>
            </a:blipFill>
          </p:spPr>
          <p:txBody>
            <a:bodyPr/>
            <a:lstStyle/>
            <a:p>
              <a:endParaRPr lang="vi-VN"/>
            </a:p>
          </p:txBody>
        </p:sp>
        <p:sp>
          <p:nvSpPr>
            <p:cNvPr id="6" name="Freeform 6"/>
            <p:cNvSpPr/>
            <p:nvPr/>
          </p:nvSpPr>
          <p:spPr>
            <a:xfrm>
              <a:off x="0" y="0"/>
              <a:ext cx="2370062" cy="2370062"/>
            </a:xfrm>
            <a:custGeom>
              <a:avLst/>
              <a:gdLst/>
              <a:ahLst/>
              <a:cxnLst/>
              <a:rect l="l" t="t" r="r" b="b"/>
              <a:pathLst>
                <a:path w="2370062" h="2370062">
                  <a:moveTo>
                    <a:pt x="0" y="0"/>
                  </a:moveTo>
                  <a:lnTo>
                    <a:pt x="2370062" y="0"/>
                  </a:lnTo>
                  <a:lnTo>
                    <a:pt x="2370062" y="2370062"/>
                  </a:lnTo>
                  <a:lnTo>
                    <a:pt x="0" y="2370062"/>
                  </a:lnTo>
                  <a:lnTo>
                    <a:pt x="0" y="0"/>
                  </a:lnTo>
                  <a:close/>
                </a:path>
              </a:pathLst>
            </a:custGeom>
            <a:blipFill>
              <a:blip r:embed="rId3"/>
              <a:stretch>
                <a:fillRect/>
              </a:stretch>
            </a:blipFill>
          </p:spPr>
          <p:txBody>
            <a:bodyPr/>
            <a:lstStyle/>
            <a:p>
              <a:endParaRPr lang="vi-VN"/>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70684" y="2185098"/>
            <a:ext cx="1315815" cy="1315815"/>
          </a:xfrm>
          <a:custGeom>
            <a:avLst/>
            <a:gdLst/>
            <a:ahLst/>
            <a:cxnLst/>
            <a:rect l="l" t="t" r="r" b="b"/>
            <a:pathLst>
              <a:path w="1315815" h="1315815">
                <a:moveTo>
                  <a:pt x="0" y="0"/>
                </a:moveTo>
                <a:lnTo>
                  <a:pt x="1315815" y="0"/>
                </a:lnTo>
                <a:lnTo>
                  <a:pt x="1315815" y="1315815"/>
                </a:lnTo>
                <a:lnTo>
                  <a:pt x="0" y="1315815"/>
                </a:lnTo>
                <a:lnTo>
                  <a:pt x="0" y="0"/>
                </a:lnTo>
                <a:close/>
              </a:path>
            </a:pathLst>
          </a:custGeom>
          <a:blipFill>
            <a:blip r:embed="rId2"/>
            <a:stretch>
              <a:fillRect/>
            </a:stretch>
          </a:blipFill>
        </p:spPr>
        <p:txBody>
          <a:bodyPr/>
          <a:lstStyle/>
          <a:p>
            <a:endParaRPr lang="vi-VN"/>
          </a:p>
        </p:txBody>
      </p:sp>
      <p:sp>
        <p:nvSpPr>
          <p:cNvPr id="3" name="Freeform 3"/>
          <p:cNvSpPr/>
          <p:nvPr/>
        </p:nvSpPr>
        <p:spPr>
          <a:xfrm>
            <a:off x="569850" y="2185098"/>
            <a:ext cx="7624802" cy="1448712"/>
          </a:xfrm>
          <a:custGeom>
            <a:avLst/>
            <a:gdLst/>
            <a:ahLst/>
            <a:cxnLst/>
            <a:rect l="l" t="t" r="r" b="b"/>
            <a:pathLst>
              <a:path w="7624802" h="1448712">
                <a:moveTo>
                  <a:pt x="0" y="0"/>
                </a:moveTo>
                <a:lnTo>
                  <a:pt x="7624802" y="0"/>
                </a:lnTo>
                <a:lnTo>
                  <a:pt x="7624802" y="1448712"/>
                </a:lnTo>
                <a:lnTo>
                  <a:pt x="0" y="1448712"/>
                </a:lnTo>
                <a:lnTo>
                  <a:pt x="0" y="0"/>
                </a:lnTo>
                <a:close/>
              </a:path>
            </a:pathLst>
          </a:custGeom>
          <a:blipFill>
            <a:blip r:embed="rId3"/>
            <a:stretch>
              <a:fillRect/>
            </a:stretch>
          </a:blipFill>
        </p:spPr>
        <p:txBody>
          <a:bodyPr/>
          <a:lstStyle/>
          <a:p>
            <a:endParaRPr lang="vi-VN"/>
          </a:p>
        </p:txBody>
      </p:sp>
      <p:sp>
        <p:nvSpPr>
          <p:cNvPr id="4" name="Freeform 4"/>
          <p:cNvSpPr/>
          <p:nvPr/>
        </p:nvSpPr>
        <p:spPr>
          <a:xfrm>
            <a:off x="9307385" y="2445090"/>
            <a:ext cx="3198688" cy="950304"/>
          </a:xfrm>
          <a:custGeom>
            <a:avLst/>
            <a:gdLst/>
            <a:ahLst/>
            <a:cxnLst/>
            <a:rect l="l" t="t" r="r" b="b"/>
            <a:pathLst>
              <a:path w="3198688" h="950304">
                <a:moveTo>
                  <a:pt x="0" y="0"/>
                </a:moveTo>
                <a:lnTo>
                  <a:pt x="3198688" y="0"/>
                </a:lnTo>
                <a:lnTo>
                  <a:pt x="3198688" y="950303"/>
                </a:lnTo>
                <a:lnTo>
                  <a:pt x="0" y="950303"/>
                </a:lnTo>
                <a:lnTo>
                  <a:pt x="0" y="0"/>
                </a:lnTo>
                <a:close/>
              </a:path>
            </a:pathLst>
          </a:custGeom>
          <a:blipFill>
            <a:blip r:embed="rId4"/>
            <a:stretch>
              <a:fillRect l="-568" r="-568"/>
            </a:stretch>
          </a:blipFill>
        </p:spPr>
        <p:txBody>
          <a:bodyPr/>
          <a:lstStyle/>
          <a:p>
            <a:endParaRPr lang="vi-VN"/>
          </a:p>
        </p:txBody>
      </p:sp>
      <p:sp>
        <p:nvSpPr>
          <p:cNvPr id="5" name="Freeform 5"/>
          <p:cNvSpPr/>
          <p:nvPr/>
        </p:nvSpPr>
        <p:spPr>
          <a:xfrm>
            <a:off x="13915250" y="2262932"/>
            <a:ext cx="1474761" cy="1160145"/>
          </a:xfrm>
          <a:custGeom>
            <a:avLst/>
            <a:gdLst/>
            <a:ahLst/>
            <a:cxnLst/>
            <a:rect l="l" t="t" r="r" b="b"/>
            <a:pathLst>
              <a:path w="1474761" h="1160145">
                <a:moveTo>
                  <a:pt x="0" y="0"/>
                </a:moveTo>
                <a:lnTo>
                  <a:pt x="1474761" y="0"/>
                </a:lnTo>
                <a:lnTo>
                  <a:pt x="1474761" y="1160146"/>
                </a:lnTo>
                <a:lnTo>
                  <a:pt x="0" y="1160146"/>
                </a:lnTo>
                <a:lnTo>
                  <a:pt x="0" y="0"/>
                </a:lnTo>
                <a:close/>
              </a:path>
            </a:pathLst>
          </a:custGeom>
          <a:blipFill>
            <a:blip r:embed="rId5"/>
            <a:stretch>
              <a:fillRect/>
            </a:stretch>
          </a:blipFill>
        </p:spPr>
        <p:txBody>
          <a:bodyPr/>
          <a:lstStyle/>
          <a:p>
            <a:endParaRPr lang="vi-VN"/>
          </a:p>
        </p:txBody>
      </p:sp>
      <p:sp>
        <p:nvSpPr>
          <p:cNvPr id="6" name="Freeform 6"/>
          <p:cNvSpPr/>
          <p:nvPr/>
        </p:nvSpPr>
        <p:spPr>
          <a:xfrm>
            <a:off x="569850" y="8232391"/>
            <a:ext cx="2304114" cy="1740400"/>
          </a:xfrm>
          <a:custGeom>
            <a:avLst/>
            <a:gdLst/>
            <a:ahLst/>
            <a:cxnLst/>
            <a:rect l="l" t="t" r="r" b="b"/>
            <a:pathLst>
              <a:path w="2304114" h="1740400">
                <a:moveTo>
                  <a:pt x="0" y="0"/>
                </a:moveTo>
                <a:lnTo>
                  <a:pt x="2304114" y="0"/>
                </a:lnTo>
                <a:lnTo>
                  <a:pt x="2304114" y="1740400"/>
                </a:lnTo>
                <a:lnTo>
                  <a:pt x="0" y="1740400"/>
                </a:lnTo>
                <a:lnTo>
                  <a:pt x="0" y="0"/>
                </a:lnTo>
                <a:close/>
              </a:path>
            </a:pathLst>
          </a:custGeom>
          <a:blipFill>
            <a:blip r:embed="rId6"/>
            <a:stretch>
              <a:fillRect/>
            </a:stretch>
          </a:blipFill>
        </p:spPr>
        <p:txBody>
          <a:bodyPr/>
          <a:lstStyle/>
          <a:p>
            <a:endParaRPr lang="vi-VN"/>
          </a:p>
        </p:txBody>
      </p:sp>
      <p:sp>
        <p:nvSpPr>
          <p:cNvPr id="7" name="Freeform 7"/>
          <p:cNvSpPr/>
          <p:nvPr/>
        </p:nvSpPr>
        <p:spPr>
          <a:xfrm>
            <a:off x="6649921" y="5830423"/>
            <a:ext cx="2651212" cy="2637989"/>
          </a:xfrm>
          <a:custGeom>
            <a:avLst/>
            <a:gdLst/>
            <a:ahLst/>
            <a:cxnLst/>
            <a:rect l="l" t="t" r="r" b="b"/>
            <a:pathLst>
              <a:path w="2651212" h="2637989">
                <a:moveTo>
                  <a:pt x="0" y="0"/>
                </a:moveTo>
                <a:lnTo>
                  <a:pt x="2651212" y="0"/>
                </a:lnTo>
                <a:lnTo>
                  <a:pt x="2651212" y="2637989"/>
                </a:lnTo>
                <a:lnTo>
                  <a:pt x="0" y="2637989"/>
                </a:lnTo>
                <a:lnTo>
                  <a:pt x="0" y="0"/>
                </a:lnTo>
                <a:close/>
              </a:path>
            </a:pathLst>
          </a:custGeom>
          <a:blipFill>
            <a:blip r:embed="rId7"/>
            <a:stretch>
              <a:fillRect/>
            </a:stretch>
          </a:blipFill>
        </p:spPr>
        <p:txBody>
          <a:bodyPr/>
          <a:lstStyle/>
          <a:p>
            <a:endParaRPr lang="vi-VN"/>
          </a:p>
        </p:txBody>
      </p:sp>
      <p:sp>
        <p:nvSpPr>
          <p:cNvPr id="8" name="Freeform 8"/>
          <p:cNvSpPr/>
          <p:nvPr/>
        </p:nvSpPr>
        <p:spPr>
          <a:xfrm>
            <a:off x="15747270" y="8067919"/>
            <a:ext cx="2122689" cy="1852811"/>
          </a:xfrm>
          <a:custGeom>
            <a:avLst/>
            <a:gdLst/>
            <a:ahLst/>
            <a:cxnLst/>
            <a:rect l="l" t="t" r="r" b="b"/>
            <a:pathLst>
              <a:path w="2122689" h="1852811">
                <a:moveTo>
                  <a:pt x="0" y="0"/>
                </a:moveTo>
                <a:lnTo>
                  <a:pt x="2122689" y="0"/>
                </a:lnTo>
                <a:lnTo>
                  <a:pt x="2122689" y="1852811"/>
                </a:lnTo>
                <a:lnTo>
                  <a:pt x="0" y="1852811"/>
                </a:lnTo>
                <a:lnTo>
                  <a:pt x="0" y="0"/>
                </a:lnTo>
                <a:close/>
              </a:path>
            </a:pathLst>
          </a:custGeom>
          <a:blipFill>
            <a:blip r:embed="rId8"/>
            <a:stretch>
              <a:fillRect/>
            </a:stretch>
          </a:blipFill>
        </p:spPr>
        <p:txBody>
          <a:bodyPr/>
          <a:lstStyle/>
          <a:p>
            <a:endParaRPr lang="vi-VN"/>
          </a:p>
        </p:txBody>
      </p:sp>
      <p:sp>
        <p:nvSpPr>
          <p:cNvPr id="9" name="Freeform 9"/>
          <p:cNvSpPr/>
          <p:nvPr/>
        </p:nvSpPr>
        <p:spPr>
          <a:xfrm>
            <a:off x="14160976" y="4414153"/>
            <a:ext cx="3785263" cy="1300543"/>
          </a:xfrm>
          <a:custGeom>
            <a:avLst/>
            <a:gdLst/>
            <a:ahLst/>
            <a:cxnLst/>
            <a:rect l="l" t="t" r="r" b="b"/>
            <a:pathLst>
              <a:path w="3785263" h="1300543">
                <a:moveTo>
                  <a:pt x="0" y="0"/>
                </a:moveTo>
                <a:lnTo>
                  <a:pt x="3785263" y="0"/>
                </a:lnTo>
                <a:lnTo>
                  <a:pt x="3785263" y="1300543"/>
                </a:lnTo>
                <a:lnTo>
                  <a:pt x="0" y="1300543"/>
                </a:lnTo>
                <a:lnTo>
                  <a:pt x="0" y="0"/>
                </a:lnTo>
                <a:close/>
              </a:path>
            </a:pathLst>
          </a:custGeom>
          <a:blipFill>
            <a:blip r:embed="rId9"/>
            <a:stretch>
              <a:fillRect/>
            </a:stretch>
          </a:blipFill>
        </p:spPr>
        <p:txBody>
          <a:bodyPr/>
          <a:lstStyle/>
          <a:p>
            <a:endParaRPr lang="vi-VN"/>
          </a:p>
        </p:txBody>
      </p:sp>
      <p:sp>
        <p:nvSpPr>
          <p:cNvPr id="10" name="Freeform 10"/>
          <p:cNvSpPr/>
          <p:nvPr/>
        </p:nvSpPr>
        <p:spPr>
          <a:xfrm>
            <a:off x="5891733" y="8601762"/>
            <a:ext cx="3744745" cy="1126170"/>
          </a:xfrm>
          <a:custGeom>
            <a:avLst/>
            <a:gdLst/>
            <a:ahLst/>
            <a:cxnLst/>
            <a:rect l="l" t="t" r="r" b="b"/>
            <a:pathLst>
              <a:path w="3744745" h="1126170">
                <a:moveTo>
                  <a:pt x="0" y="0"/>
                </a:moveTo>
                <a:lnTo>
                  <a:pt x="3744745" y="0"/>
                </a:lnTo>
                <a:lnTo>
                  <a:pt x="3744745" y="1126171"/>
                </a:lnTo>
                <a:lnTo>
                  <a:pt x="0" y="1126171"/>
                </a:lnTo>
                <a:lnTo>
                  <a:pt x="0" y="0"/>
                </a:lnTo>
                <a:close/>
              </a:path>
            </a:pathLst>
          </a:custGeom>
          <a:blipFill>
            <a:blip r:embed="rId10"/>
            <a:stretch>
              <a:fillRect/>
            </a:stretch>
          </a:blipFill>
        </p:spPr>
        <p:txBody>
          <a:bodyPr/>
          <a:lstStyle/>
          <a:p>
            <a:endParaRPr lang="vi-VN"/>
          </a:p>
        </p:txBody>
      </p:sp>
      <p:sp>
        <p:nvSpPr>
          <p:cNvPr id="11" name="Freeform 11"/>
          <p:cNvSpPr/>
          <p:nvPr/>
        </p:nvSpPr>
        <p:spPr>
          <a:xfrm>
            <a:off x="13384743" y="6228632"/>
            <a:ext cx="1461197" cy="1462415"/>
          </a:xfrm>
          <a:custGeom>
            <a:avLst/>
            <a:gdLst/>
            <a:ahLst/>
            <a:cxnLst/>
            <a:rect l="l" t="t" r="r" b="b"/>
            <a:pathLst>
              <a:path w="1461197" h="1462415">
                <a:moveTo>
                  <a:pt x="0" y="0"/>
                </a:moveTo>
                <a:lnTo>
                  <a:pt x="1461197" y="0"/>
                </a:lnTo>
                <a:lnTo>
                  <a:pt x="1461197" y="1462415"/>
                </a:lnTo>
                <a:lnTo>
                  <a:pt x="0" y="1462415"/>
                </a:lnTo>
                <a:lnTo>
                  <a:pt x="0" y="0"/>
                </a:lnTo>
                <a:close/>
              </a:path>
            </a:pathLst>
          </a:custGeom>
          <a:blipFill>
            <a:blip r:embed="rId11"/>
            <a:stretch>
              <a:fillRect/>
            </a:stretch>
          </a:blipFill>
        </p:spPr>
        <p:txBody>
          <a:bodyPr/>
          <a:lstStyle/>
          <a:p>
            <a:endParaRPr lang="vi-VN"/>
          </a:p>
        </p:txBody>
      </p:sp>
      <p:sp>
        <p:nvSpPr>
          <p:cNvPr id="12" name="Freeform 12"/>
          <p:cNvSpPr/>
          <p:nvPr/>
        </p:nvSpPr>
        <p:spPr>
          <a:xfrm>
            <a:off x="3771135" y="8284453"/>
            <a:ext cx="1636278" cy="1636278"/>
          </a:xfrm>
          <a:custGeom>
            <a:avLst/>
            <a:gdLst/>
            <a:ahLst/>
            <a:cxnLst/>
            <a:rect l="l" t="t" r="r" b="b"/>
            <a:pathLst>
              <a:path w="1636278" h="1636278">
                <a:moveTo>
                  <a:pt x="0" y="0"/>
                </a:moveTo>
                <a:lnTo>
                  <a:pt x="1636278" y="0"/>
                </a:lnTo>
                <a:lnTo>
                  <a:pt x="1636278" y="1636277"/>
                </a:lnTo>
                <a:lnTo>
                  <a:pt x="0" y="1636277"/>
                </a:lnTo>
                <a:lnTo>
                  <a:pt x="0" y="0"/>
                </a:lnTo>
                <a:close/>
              </a:path>
            </a:pathLst>
          </a:custGeom>
          <a:blipFill>
            <a:blip r:embed="rId12"/>
            <a:stretch>
              <a:fillRect/>
            </a:stretch>
          </a:blipFill>
        </p:spPr>
        <p:txBody>
          <a:bodyPr/>
          <a:lstStyle/>
          <a:p>
            <a:endParaRPr lang="vi-VN"/>
          </a:p>
        </p:txBody>
      </p:sp>
      <p:sp>
        <p:nvSpPr>
          <p:cNvPr id="13" name="Freeform 13"/>
          <p:cNvSpPr/>
          <p:nvPr/>
        </p:nvSpPr>
        <p:spPr>
          <a:xfrm>
            <a:off x="531792" y="4271985"/>
            <a:ext cx="4502542" cy="1327997"/>
          </a:xfrm>
          <a:custGeom>
            <a:avLst/>
            <a:gdLst/>
            <a:ahLst/>
            <a:cxnLst/>
            <a:rect l="l" t="t" r="r" b="b"/>
            <a:pathLst>
              <a:path w="4502542" h="1327997">
                <a:moveTo>
                  <a:pt x="0" y="0"/>
                </a:moveTo>
                <a:lnTo>
                  <a:pt x="4502542" y="0"/>
                </a:lnTo>
                <a:lnTo>
                  <a:pt x="4502542" y="1327997"/>
                </a:lnTo>
                <a:lnTo>
                  <a:pt x="0" y="1327997"/>
                </a:lnTo>
                <a:lnTo>
                  <a:pt x="0" y="0"/>
                </a:lnTo>
                <a:close/>
              </a:path>
            </a:pathLst>
          </a:custGeom>
          <a:blipFill>
            <a:blip r:embed="rId13"/>
            <a:stretch>
              <a:fillRect/>
            </a:stretch>
          </a:blipFill>
        </p:spPr>
        <p:txBody>
          <a:bodyPr/>
          <a:lstStyle/>
          <a:p>
            <a:endParaRPr lang="vi-VN"/>
          </a:p>
        </p:txBody>
      </p:sp>
      <p:sp>
        <p:nvSpPr>
          <p:cNvPr id="14" name="Freeform 14"/>
          <p:cNvSpPr/>
          <p:nvPr/>
        </p:nvSpPr>
        <p:spPr>
          <a:xfrm>
            <a:off x="9867589" y="8463786"/>
            <a:ext cx="2519065" cy="1277612"/>
          </a:xfrm>
          <a:custGeom>
            <a:avLst/>
            <a:gdLst/>
            <a:ahLst/>
            <a:cxnLst/>
            <a:rect l="l" t="t" r="r" b="b"/>
            <a:pathLst>
              <a:path w="2519065" h="1277612">
                <a:moveTo>
                  <a:pt x="0" y="0"/>
                </a:moveTo>
                <a:lnTo>
                  <a:pt x="2519065" y="0"/>
                </a:lnTo>
                <a:lnTo>
                  <a:pt x="2519065" y="1277611"/>
                </a:lnTo>
                <a:lnTo>
                  <a:pt x="0" y="1277611"/>
                </a:lnTo>
                <a:lnTo>
                  <a:pt x="0" y="0"/>
                </a:lnTo>
                <a:close/>
              </a:path>
            </a:pathLst>
          </a:custGeom>
          <a:blipFill>
            <a:blip r:embed="rId14"/>
            <a:stretch>
              <a:fillRect/>
            </a:stretch>
          </a:blipFill>
        </p:spPr>
        <p:txBody>
          <a:bodyPr/>
          <a:lstStyle/>
          <a:p>
            <a:endParaRPr lang="vi-VN"/>
          </a:p>
        </p:txBody>
      </p:sp>
      <p:sp>
        <p:nvSpPr>
          <p:cNvPr id="15" name="Freeform 15"/>
          <p:cNvSpPr/>
          <p:nvPr/>
        </p:nvSpPr>
        <p:spPr>
          <a:xfrm>
            <a:off x="15913113" y="6114746"/>
            <a:ext cx="1791003" cy="1842174"/>
          </a:xfrm>
          <a:custGeom>
            <a:avLst/>
            <a:gdLst/>
            <a:ahLst/>
            <a:cxnLst/>
            <a:rect l="l" t="t" r="r" b="b"/>
            <a:pathLst>
              <a:path w="1791003" h="1842174">
                <a:moveTo>
                  <a:pt x="0" y="0"/>
                </a:moveTo>
                <a:lnTo>
                  <a:pt x="1791003" y="0"/>
                </a:lnTo>
                <a:lnTo>
                  <a:pt x="1791003" y="1842174"/>
                </a:lnTo>
                <a:lnTo>
                  <a:pt x="0" y="1842174"/>
                </a:lnTo>
                <a:lnTo>
                  <a:pt x="0" y="0"/>
                </a:lnTo>
                <a:close/>
              </a:path>
            </a:pathLst>
          </a:custGeom>
          <a:blipFill>
            <a:blip r:embed="rId15"/>
            <a:stretch>
              <a:fillRect/>
            </a:stretch>
          </a:blipFill>
        </p:spPr>
        <p:txBody>
          <a:bodyPr/>
          <a:lstStyle/>
          <a:p>
            <a:endParaRPr lang="vi-VN"/>
          </a:p>
        </p:txBody>
      </p:sp>
      <p:sp>
        <p:nvSpPr>
          <p:cNvPr id="16" name="Freeform 16"/>
          <p:cNvSpPr/>
          <p:nvPr/>
        </p:nvSpPr>
        <p:spPr>
          <a:xfrm>
            <a:off x="5034334" y="4244660"/>
            <a:ext cx="4253720" cy="1382648"/>
          </a:xfrm>
          <a:custGeom>
            <a:avLst/>
            <a:gdLst/>
            <a:ahLst/>
            <a:cxnLst/>
            <a:rect l="l" t="t" r="r" b="b"/>
            <a:pathLst>
              <a:path w="4253720" h="1382648">
                <a:moveTo>
                  <a:pt x="0" y="0"/>
                </a:moveTo>
                <a:lnTo>
                  <a:pt x="4253720" y="0"/>
                </a:lnTo>
                <a:lnTo>
                  <a:pt x="4253720" y="1382647"/>
                </a:lnTo>
                <a:lnTo>
                  <a:pt x="0" y="1382647"/>
                </a:lnTo>
                <a:lnTo>
                  <a:pt x="0" y="0"/>
                </a:lnTo>
                <a:close/>
              </a:path>
            </a:pathLst>
          </a:custGeom>
          <a:blipFill>
            <a:blip r:embed="rId16"/>
            <a:stretch>
              <a:fillRect/>
            </a:stretch>
          </a:blipFill>
        </p:spPr>
        <p:txBody>
          <a:bodyPr/>
          <a:lstStyle/>
          <a:p>
            <a:endParaRPr lang="vi-VN"/>
          </a:p>
        </p:txBody>
      </p:sp>
      <p:sp>
        <p:nvSpPr>
          <p:cNvPr id="17" name="Freeform 17"/>
          <p:cNvSpPr/>
          <p:nvPr/>
        </p:nvSpPr>
        <p:spPr>
          <a:xfrm>
            <a:off x="277928" y="6228632"/>
            <a:ext cx="2789153" cy="1595352"/>
          </a:xfrm>
          <a:custGeom>
            <a:avLst/>
            <a:gdLst/>
            <a:ahLst/>
            <a:cxnLst/>
            <a:rect l="l" t="t" r="r" b="b"/>
            <a:pathLst>
              <a:path w="2789153" h="1595352">
                <a:moveTo>
                  <a:pt x="0" y="0"/>
                </a:moveTo>
                <a:lnTo>
                  <a:pt x="2789153" y="0"/>
                </a:lnTo>
                <a:lnTo>
                  <a:pt x="2789153" y="1595352"/>
                </a:lnTo>
                <a:lnTo>
                  <a:pt x="0" y="1595352"/>
                </a:lnTo>
                <a:lnTo>
                  <a:pt x="0" y="0"/>
                </a:lnTo>
                <a:close/>
              </a:path>
            </a:pathLst>
          </a:custGeom>
          <a:blipFill>
            <a:blip r:embed="rId17"/>
            <a:stretch>
              <a:fillRect/>
            </a:stretch>
          </a:blipFill>
        </p:spPr>
        <p:txBody>
          <a:bodyPr/>
          <a:lstStyle/>
          <a:p>
            <a:endParaRPr lang="vi-VN"/>
          </a:p>
        </p:txBody>
      </p:sp>
      <p:sp>
        <p:nvSpPr>
          <p:cNvPr id="18" name="Freeform 18"/>
          <p:cNvSpPr/>
          <p:nvPr/>
        </p:nvSpPr>
        <p:spPr>
          <a:xfrm>
            <a:off x="9767538" y="6105221"/>
            <a:ext cx="2909667" cy="1718763"/>
          </a:xfrm>
          <a:custGeom>
            <a:avLst/>
            <a:gdLst/>
            <a:ahLst/>
            <a:cxnLst/>
            <a:rect l="l" t="t" r="r" b="b"/>
            <a:pathLst>
              <a:path w="2909667" h="1718763">
                <a:moveTo>
                  <a:pt x="0" y="0"/>
                </a:moveTo>
                <a:lnTo>
                  <a:pt x="2909667" y="0"/>
                </a:lnTo>
                <a:lnTo>
                  <a:pt x="2909667" y="1718763"/>
                </a:lnTo>
                <a:lnTo>
                  <a:pt x="0" y="1718763"/>
                </a:lnTo>
                <a:lnTo>
                  <a:pt x="0" y="0"/>
                </a:lnTo>
                <a:close/>
              </a:path>
            </a:pathLst>
          </a:custGeom>
          <a:blipFill>
            <a:blip r:embed="rId18"/>
            <a:stretch>
              <a:fillRect/>
            </a:stretch>
          </a:blipFill>
        </p:spPr>
        <p:txBody>
          <a:bodyPr/>
          <a:lstStyle/>
          <a:p>
            <a:endParaRPr lang="vi-VN"/>
          </a:p>
        </p:txBody>
      </p:sp>
      <p:sp>
        <p:nvSpPr>
          <p:cNvPr id="19" name="Freeform 19"/>
          <p:cNvSpPr/>
          <p:nvPr/>
        </p:nvSpPr>
        <p:spPr>
          <a:xfrm>
            <a:off x="3525037" y="6228632"/>
            <a:ext cx="2197351" cy="1417646"/>
          </a:xfrm>
          <a:custGeom>
            <a:avLst/>
            <a:gdLst/>
            <a:ahLst/>
            <a:cxnLst/>
            <a:rect l="l" t="t" r="r" b="b"/>
            <a:pathLst>
              <a:path w="2197351" h="1417646">
                <a:moveTo>
                  <a:pt x="0" y="0"/>
                </a:moveTo>
                <a:lnTo>
                  <a:pt x="2197351" y="0"/>
                </a:lnTo>
                <a:lnTo>
                  <a:pt x="2197351" y="1417646"/>
                </a:lnTo>
                <a:lnTo>
                  <a:pt x="0" y="1417646"/>
                </a:lnTo>
                <a:lnTo>
                  <a:pt x="0" y="0"/>
                </a:lnTo>
                <a:close/>
              </a:path>
            </a:pathLst>
          </a:custGeom>
          <a:blipFill>
            <a:blip r:embed="rId19"/>
            <a:stretch>
              <a:fillRect/>
            </a:stretch>
          </a:blipFill>
        </p:spPr>
        <p:txBody>
          <a:bodyPr/>
          <a:lstStyle/>
          <a:p>
            <a:endParaRPr lang="vi-VN"/>
          </a:p>
        </p:txBody>
      </p:sp>
      <p:sp>
        <p:nvSpPr>
          <p:cNvPr id="20" name="TextBox 20"/>
          <p:cNvSpPr txBox="1"/>
          <p:nvPr/>
        </p:nvSpPr>
        <p:spPr>
          <a:xfrm>
            <a:off x="3985796" y="214884"/>
            <a:ext cx="10316409" cy="1522857"/>
          </a:xfrm>
          <a:prstGeom prst="rect">
            <a:avLst/>
          </a:prstGeom>
        </p:spPr>
        <p:txBody>
          <a:bodyPr lIns="0" tIns="0" rIns="0" bIns="0" rtlCol="0" anchor="t">
            <a:spAutoFit/>
          </a:bodyPr>
          <a:lstStyle/>
          <a:p>
            <a:pPr algn="ctr">
              <a:lnSpc>
                <a:spcPts val="6144"/>
              </a:lnSpc>
            </a:pPr>
            <a:r>
              <a:rPr lang="en-US" sz="4800">
                <a:solidFill>
                  <a:srgbClr val="0066FF"/>
                </a:solidFill>
                <a:latin typeface="Montserrat 3"/>
                <a:ea typeface="Montserrat 3"/>
                <a:cs typeface="Montserrat 3"/>
                <a:sym typeface="Montserrat 3"/>
              </a:rPr>
              <a:t>Đối tác &amp; Khách hàng của</a:t>
            </a:r>
          </a:p>
          <a:p>
            <a:pPr marL="0" lvl="0" indent="0" algn="ctr">
              <a:lnSpc>
                <a:spcPts val="6144"/>
              </a:lnSpc>
            </a:pPr>
            <a:r>
              <a:rPr lang="en-US" sz="4800">
                <a:solidFill>
                  <a:srgbClr val="0066FF"/>
                </a:solidFill>
                <a:latin typeface="Montserrat 3"/>
                <a:ea typeface="Montserrat 3"/>
                <a:cs typeface="Montserrat 3"/>
                <a:sym typeface="Montserrat 3"/>
              </a:rPr>
              <a:t>Dịch vụ hỗ trợ VAN-LOGISTIC</a:t>
            </a:r>
          </a:p>
        </p:txBody>
      </p:sp>
      <p:sp>
        <p:nvSpPr>
          <p:cNvPr id="21" name="AutoShape 21"/>
          <p:cNvSpPr/>
          <p:nvPr/>
        </p:nvSpPr>
        <p:spPr>
          <a:xfrm flipV="1">
            <a:off x="0" y="1538265"/>
            <a:ext cx="4194187" cy="0"/>
          </a:xfrm>
          <a:prstGeom prst="line">
            <a:avLst/>
          </a:prstGeom>
          <a:ln w="38100" cap="flat">
            <a:solidFill>
              <a:srgbClr val="0057C5"/>
            </a:solidFill>
            <a:prstDash val="solid"/>
            <a:headEnd type="none" w="sm" len="sm"/>
            <a:tailEnd type="diamond" w="lg" len="lg"/>
          </a:ln>
        </p:spPr>
        <p:txBody>
          <a:bodyPr/>
          <a:lstStyle/>
          <a:p>
            <a:endParaRPr lang="vi-VN"/>
          </a:p>
        </p:txBody>
      </p:sp>
      <p:sp>
        <p:nvSpPr>
          <p:cNvPr id="22" name="AutoShape 22"/>
          <p:cNvSpPr/>
          <p:nvPr/>
        </p:nvSpPr>
        <p:spPr>
          <a:xfrm flipV="1">
            <a:off x="14093813" y="1557315"/>
            <a:ext cx="4194187" cy="0"/>
          </a:xfrm>
          <a:prstGeom prst="line">
            <a:avLst/>
          </a:prstGeom>
          <a:ln w="38100" cap="flat">
            <a:solidFill>
              <a:srgbClr val="0057C5"/>
            </a:solidFill>
            <a:prstDash val="solid"/>
            <a:headEnd type="diamond" w="lg" len="lg"/>
            <a:tailEnd type="none" w="sm" len="sm"/>
          </a:ln>
        </p:spPr>
        <p:txBody>
          <a:bodyPr/>
          <a:lstStyle/>
          <a:p>
            <a:endParaRPr lang="vi-VN"/>
          </a:p>
        </p:txBody>
      </p:sp>
      <p:sp>
        <p:nvSpPr>
          <p:cNvPr id="23" name="Freeform 23"/>
          <p:cNvSpPr/>
          <p:nvPr/>
        </p:nvSpPr>
        <p:spPr>
          <a:xfrm>
            <a:off x="11767471" y="7822301"/>
            <a:ext cx="5041143" cy="2560581"/>
          </a:xfrm>
          <a:custGeom>
            <a:avLst/>
            <a:gdLst/>
            <a:ahLst/>
            <a:cxnLst/>
            <a:rect l="l" t="t" r="r" b="b"/>
            <a:pathLst>
              <a:path w="5041143" h="2560581">
                <a:moveTo>
                  <a:pt x="0" y="0"/>
                </a:moveTo>
                <a:lnTo>
                  <a:pt x="5041143" y="0"/>
                </a:lnTo>
                <a:lnTo>
                  <a:pt x="5041143" y="2560581"/>
                </a:lnTo>
                <a:lnTo>
                  <a:pt x="0" y="2560581"/>
                </a:lnTo>
                <a:lnTo>
                  <a:pt x="0" y="0"/>
                </a:lnTo>
                <a:close/>
              </a:path>
            </a:pathLst>
          </a:custGeom>
          <a:blipFill>
            <a:blip r:embed="rId20"/>
            <a:stretch>
              <a:fillRect/>
            </a:stretch>
          </a:blipFill>
        </p:spPr>
        <p:txBody>
          <a:bodyPr/>
          <a:lstStyle/>
          <a:p>
            <a:endParaRPr lang="vi-VN"/>
          </a:p>
        </p:txBody>
      </p:sp>
      <p:sp>
        <p:nvSpPr>
          <p:cNvPr id="24" name="Freeform 24"/>
          <p:cNvSpPr/>
          <p:nvPr/>
        </p:nvSpPr>
        <p:spPr>
          <a:xfrm>
            <a:off x="9374444" y="4612914"/>
            <a:ext cx="4368105" cy="903022"/>
          </a:xfrm>
          <a:custGeom>
            <a:avLst/>
            <a:gdLst/>
            <a:ahLst/>
            <a:cxnLst/>
            <a:rect l="l" t="t" r="r" b="b"/>
            <a:pathLst>
              <a:path w="4368105" h="903022">
                <a:moveTo>
                  <a:pt x="0" y="0"/>
                </a:moveTo>
                <a:lnTo>
                  <a:pt x="4368104" y="0"/>
                </a:lnTo>
                <a:lnTo>
                  <a:pt x="4368104" y="903022"/>
                </a:lnTo>
                <a:lnTo>
                  <a:pt x="0" y="903022"/>
                </a:lnTo>
                <a:lnTo>
                  <a:pt x="0" y="0"/>
                </a:lnTo>
                <a:close/>
              </a:path>
            </a:pathLst>
          </a:custGeom>
          <a:blipFill>
            <a:blip r:embed="rId21"/>
            <a:stretch>
              <a:fillRect/>
            </a:stretch>
          </a:blipFill>
        </p:spPr>
        <p:txBody>
          <a:bodyPr/>
          <a:lstStyle/>
          <a:p>
            <a:endParaRPr lang="vi-VN"/>
          </a:p>
        </p:txBody>
      </p:sp>
      <p:grpSp>
        <p:nvGrpSpPr>
          <p:cNvPr id="25" name="Group 4"/>
          <p:cNvGrpSpPr/>
          <p:nvPr/>
        </p:nvGrpSpPr>
        <p:grpSpPr>
          <a:xfrm>
            <a:off x="0" y="0"/>
            <a:ext cx="1569494" cy="1569494"/>
            <a:chOff x="0" y="0"/>
            <a:chExt cx="2092659" cy="2092659"/>
          </a:xfrm>
        </p:grpSpPr>
        <p:sp>
          <p:nvSpPr>
            <p:cNvPr id="26"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22"/>
              <a:stretch>
                <a:fillRect/>
              </a:stretch>
            </a:blipFill>
          </p:spPr>
          <p:txBody>
            <a:bodyPr/>
            <a:lstStyle/>
            <a:p>
              <a:endParaRPr lang="vi-VN"/>
            </a:p>
          </p:txBody>
        </p:sp>
        <p:sp>
          <p:nvSpPr>
            <p:cNvPr id="27"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23"/>
              <a:stretch>
                <a:fillRect/>
              </a:stretch>
            </a:blipFill>
          </p:spPr>
          <p:txBody>
            <a:bodyPr/>
            <a:lstStyle/>
            <a:p>
              <a:endParaRPr lang="vi-VN"/>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2772" y="-1876072"/>
            <a:ext cx="19453543" cy="14039143"/>
          </a:xfrm>
          <a:custGeom>
            <a:avLst/>
            <a:gdLst/>
            <a:ahLst/>
            <a:cxnLst/>
            <a:rect l="l" t="t" r="r" b="b"/>
            <a:pathLst>
              <a:path w="19453543" h="14039143">
                <a:moveTo>
                  <a:pt x="0" y="0"/>
                </a:moveTo>
                <a:lnTo>
                  <a:pt x="19453544" y="0"/>
                </a:lnTo>
                <a:lnTo>
                  <a:pt x="19453544" y="14039144"/>
                </a:lnTo>
                <a:lnTo>
                  <a:pt x="0" y="14039144"/>
                </a:lnTo>
                <a:lnTo>
                  <a:pt x="0" y="0"/>
                </a:lnTo>
                <a:close/>
              </a:path>
            </a:pathLst>
          </a:custGeom>
          <a:blipFill>
            <a:blip r:embed="rId2">
              <a:alphaModFix amt="62000"/>
            </a:blip>
            <a:stretch>
              <a:fillRect t="-19536" b="-18896"/>
            </a:stretch>
          </a:blipFill>
        </p:spPr>
        <p:txBody>
          <a:bodyPr/>
          <a:lstStyle/>
          <a:p>
            <a:endParaRPr lang="vi-VN"/>
          </a:p>
        </p:txBody>
      </p:sp>
      <p:sp>
        <p:nvSpPr>
          <p:cNvPr id="3" name="TextBox 3"/>
          <p:cNvSpPr txBox="1"/>
          <p:nvPr/>
        </p:nvSpPr>
        <p:spPr>
          <a:xfrm>
            <a:off x="2812210" y="3784275"/>
            <a:ext cx="5047974" cy="843280"/>
          </a:xfrm>
          <a:prstGeom prst="rect">
            <a:avLst/>
          </a:prstGeom>
        </p:spPr>
        <p:txBody>
          <a:bodyPr lIns="0" tIns="0" rIns="0" bIns="0" rtlCol="0" anchor="t">
            <a:spAutoFit/>
          </a:bodyPr>
          <a:lstStyle/>
          <a:p>
            <a:pPr algn="ctr">
              <a:lnSpc>
                <a:spcPts val="3379"/>
              </a:lnSpc>
            </a:pPr>
            <a:r>
              <a:rPr lang="en-US" sz="2599" spc="96">
                <a:solidFill>
                  <a:srgbClr val="004AAD"/>
                </a:solidFill>
                <a:latin typeface="Montserrat 2"/>
                <a:ea typeface="Montserrat 2"/>
                <a:cs typeface="Montserrat 2"/>
                <a:sym typeface="Montserrat 2"/>
              </a:rPr>
              <a:t>Đăng ký sử dụng</a:t>
            </a:r>
          </a:p>
          <a:p>
            <a:pPr algn="ctr">
              <a:lnSpc>
                <a:spcPts val="3379"/>
              </a:lnSpc>
            </a:pPr>
            <a:r>
              <a:rPr lang="en-US" sz="2599" spc="96">
                <a:solidFill>
                  <a:srgbClr val="004AAD"/>
                </a:solidFill>
                <a:latin typeface="Montserrat 2"/>
                <a:ea typeface="Montserrat 2"/>
                <a:cs typeface="Montserrat 2"/>
                <a:sym typeface="Montserrat 2"/>
              </a:rPr>
              <a:t>Phần mềm VAN-Logistic</a:t>
            </a:r>
          </a:p>
        </p:txBody>
      </p:sp>
      <p:sp>
        <p:nvSpPr>
          <p:cNvPr id="4" name="Freeform 4"/>
          <p:cNvSpPr/>
          <p:nvPr/>
        </p:nvSpPr>
        <p:spPr>
          <a:xfrm>
            <a:off x="7490719" y="56119"/>
            <a:ext cx="3085412" cy="3085412"/>
          </a:xfrm>
          <a:custGeom>
            <a:avLst/>
            <a:gdLst/>
            <a:ahLst/>
            <a:cxnLst/>
            <a:rect l="l" t="t" r="r" b="b"/>
            <a:pathLst>
              <a:path w="3085412" h="3085412">
                <a:moveTo>
                  <a:pt x="0" y="0"/>
                </a:moveTo>
                <a:lnTo>
                  <a:pt x="3085412" y="0"/>
                </a:lnTo>
                <a:lnTo>
                  <a:pt x="3085412" y="3085412"/>
                </a:lnTo>
                <a:lnTo>
                  <a:pt x="0" y="3085412"/>
                </a:lnTo>
                <a:lnTo>
                  <a:pt x="0" y="0"/>
                </a:lnTo>
                <a:close/>
              </a:path>
            </a:pathLst>
          </a:custGeom>
          <a:blipFill>
            <a:blip r:embed="rId3"/>
            <a:stretch>
              <a:fillRect/>
            </a:stretch>
          </a:blipFill>
        </p:spPr>
        <p:txBody>
          <a:bodyPr/>
          <a:lstStyle/>
          <a:p>
            <a:endParaRPr lang="vi-VN"/>
          </a:p>
        </p:txBody>
      </p:sp>
      <p:grpSp>
        <p:nvGrpSpPr>
          <p:cNvPr id="5" name="Group 5"/>
          <p:cNvGrpSpPr/>
          <p:nvPr/>
        </p:nvGrpSpPr>
        <p:grpSpPr>
          <a:xfrm>
            <a:off x="1285452" y="3600947"/>
            <a:ext cx="6989199" cy="1200740"/>
            <a:chOff x="0" y="0"/>
            <a:chExt cx="588739" cy="101145"/>
          </a:xfrm>
        </p:grpSpPr>
        <p:sp>
          <p:nvSpPr>
            <p:cNvPr id="6" name="Freeform 6"/>
            <p:cNvSpPr/>
            <p:nvPr/>
          </p:nvSpPr>
          <p:spPr>
            <a:xfrm>
              <a:off x="0" y="0"/>
              <a:ext cx="588739" cy="101145"/>
            </a:xfrm>
            <a:custGeom>
              <a:avLst/>
              <a:gdLst/>
              <a:ahLst/>
              <a:cxnLst/>
              <a:rect l="l" t="t" r="r" b="b"/>
              <a:pathLst>
                <a:path w="588739" h="101145">
                  <a:moveTo>
                    <a:pt x="50572" y="0"/>
                  </a:moveTo>
                  <a:lnTo>
                    <a:pt x="538166" y="0"/>
                  </a:lnTo>
                  <a:cubicBezTo>
                    <a:pt x="551579" y="0"/>
                    <a:pt x="564442" y="5328"/>
                    <a:pt x="573927" y="14812"/>
                  </a:cubicBezTo>
                  <a:cubicBezTo>
                    <a:pt x="583411" y="24297"/>
                    <a:pt x="588739" y="37160"/>
                    <a:pt x="588739" y="50572"/>
                  </a:cubicBezTo>
                  <a:lnTo>
                    <a:pt x="588739" y="50572"/>
                  </a:lnTo>
                  <a:cubicBezTo>
                    <a:pt x="588739" y="78503"/>
                    <a:pt x="566097" y="101145"/>
                    <a:pt x="538166" y="101145"/>
                  </a:cubicBezTo>
                  <a:lnTo>
                    <a:pt x="50572" y="101145"/>
                  </a:lnTo>
                  <a:cubicBezTo>
                    <a:pt x="37160" y="101145"/>
                    <a:pt x="24297" y="95817"/>
                    <a:pt x="14812" y="86333"/>
                  </a:cubicBezTo>
                  <a:cubicBezTo>
                    <a:pt x="5328" y="76848"/>
                    <a:pt x="0" y="63985"/>
                    <a:pt x="0" y="50572"/>
                  </a:cubicBezTo>
                  <a:lnTo>
                    <a:pt x="0" y="50572"/>
                  </a:lnTo>
                  <a:cubicBezTo>
                    <a:pt x="0" y="37160"/>
                    <a:pt x="5328" y="24297"/>
                    <a:pt x="14812" y="14812"/>
                  </a:cubicBezTo>
                  <a:cubicBezTo>
                    <a:pt x="24297" y="5328"/>
                    <a:pt x="37160" y="0"/>
                    <a:pt x="50572" y="0"/>
                  </a:cubicBezTo>
                  <a:close/>
                </a:path>
              </a:pathLst>
            </a:custGeom>
            <a:solidFill>
              <a:srgbClr val="000000">
                <a:alpha val="0"/>
              </a:srgbClr>
            </a:solidFill>
            <a:ln w="38100" cap="rnd">
              <a:gradFill>
                <a:gsLst>
                  <a:gs pos="0">
                    <a:srgbClr val="239DFA">
                      <a:alpha val="100000"/>
                    </a:srgbClr>
                  </a:gs>
                  <a:gs pos="100000">
                    <a:srgbClr val="1147B7">
                      <a:alpha val="100000"/>
                    </a:srgbClr>
                  </a:gs>
                </a:gsLst>
                <a:lin ang="5400000"/>
              </a:gradFill>
              <a:prstDash val="dash"/>
              <a:round/>
            </a:ln>
          </p:spPr>
          <p:txBody>
            <a:bodyPr/>
            <a:lstStyle/>
            <a:p>
              <a:endParaRPr lang="vi-VN"/>
            </a:p>
          </p:txBody>
        </p:sp>
        <p:sp>
          <p:nvSpPr>
            <p:cNvPr id="7" name="TextBox 7"/>
            <p:cNvSpPr txBox="1"/>
            <p:nvPr/>
          </p:nvSpPr>
          <p:spPr>
            <a:xfrm>
              <a:off x="0" y="38100"/>
              <a:ext cx="588739" cy="63045"/>
            </a:xfrm>
            <a:prstGeom prst="rect">
              <a:avLst/>
            </a:prstGeom>
          </p:spPr>
          <p:txBody>
            <a:bodyPr lIns="60888" tIns="60888" rIns="60888" bIns="60888" rtlCol="0" anchor="ctr"/>
            <a:lstStyle/>
            <a:p>
              <a:pPr algn="ctr">
                <a:lnSpc>
                  <a:spcPts val="2200"/>
                </a:lnSpc>
              </a:pPr>
              <a:endParaRPr/>
            </a:p>
          </p:txBody>
        </p:sp>
      </p:grpSp>
      <p:sp>
        <p:nvSpPr>
          <p:cNvPr id="8" name="Freeform 8"/>
          <p:cNvSpPr/>
          <p:nvPr/>
        </p:nvSpPr>
        <p:spPr>
          <a:xfrm>
            <a:off x="262460" y="2281845"/>
            <a:ext cx="2685111" cy="2922570"/>
          </a:xfrm>
          <a:custGeom>
            <a:avLst/>
            <a:gdLst/>
            <a:ahLst/>
            <a:cxnLst/>
            <a:rect l="l" t="t" r="r" b="b"/>
            <a:pathLst>
              <a:path w="2685111" h="2922570">
                <a:moveTo>
                  <a:pt x="0" y="0"/>
                </a:moveTo>
                <a:lnTo>
                  <a:pt x="2685111" y="0"/>
                </a:lnTo>
                <a:lnTo>
                  <a:pt x="2685111" y="2922570"/>
                </a:lnTo>
                <a:lnTo>
                  <a:pt x="0" y="2922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Freeform 9"/>
          <p:cNvSpPr/>
          <p:nvPr/>
        </p:nvSpPr>
        <p:spPr>
          <a:xfrm>
            <a:off x="515292" y="2811008"/>
            <a:ext cx="2227799" cy="2113987"/>
          </a:xfrm>
          <a:custGeom>
            <a:avLst/>
            <a:gdLst/>
            <a:ahLst/>
            <a:cxnLst/>
            <a:rect l="l" t="t" r="r" b="b"/>
            <a:pathLst>
              <a:path w="2227799" h="2113987">
                <a:moveTo>
                  <a:pt x="0" y="0"/>
                </a:moveTo>
                <a:lnTo>
                  <a:pt x="2227799" y="0"/>
                </a:lnTo>
                <a:lnTo>
                  <a:pt x="2227799" y="2113987"/>
                </a:lnTo>
                <a:lnTo>
                  <a:pt x="0" y="2113987"/>
                </a:lnTo>
                <a:lnTo>
                  <a:pt x="0" y="0"/>
                </a:lnTo>
                <a:close/>
              </a:path>
            </a:pathLst>
          </a:custGeom>
          <a:blipFill>
            <a:blip r:embed="rId6"/>
            <a:stretch>
              <a:fillRect b="-1225"/>
            </a:stretch>
          </a:blipFill>
        </p:spPr>
        <p:txBody>
          <a:bodyPr/>
          <a:lstStyle/>
          <a:p>
            <a:endParaRPr lang="vi-VN"/>
          </a:p>
        </p:txBody>
      </p:sp>
      <p:grpSp>
        <p:nvGrpSpPr>
          <p:cNvPr id="10" name="Group 10"/>
          <p:cNvGrpSpPr/>
          <p:nvPr/>
        </p:nvGrpSpPr>
        <p:grpSpPr>
          <a:xfrm>
            <a:off x="7692807" y="3361510"/>
            <a:ext cx="600370" cy="60037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E3FF"/>
            </a:solidFill>
          </p:spPr>
          <p:txBody>
            <a:bodyPr/>
            <a:lstStyle/>
            <a:p>
              <a:endParaRPr lang="vi-VN"/>
            </a:p>
          </p:txBody>
        </p:sp>
        <p:sp>
          <p:nvSpPr>
            <p:cNvPr id="12" name="TextBox 12"/>
            <p:cNvSpPr txBox="1"/>
            <p:nvPr/>
          </p:nvSpPr>
          <p:spPr>
            <a:xfrm>
              <a:off x="76200" y="57150"/>
              <a:ext cx="660400" cy="679450"/>
            </a:xfrm>
            <a:prstGeom prst="rect">
              <a:avLst/>
            </a:prstGeom>
          </p:spPr>
          <p:txBody>
            <a:bodyPr lIns="65850" tIns="65850" rIns="65850" bIns="65850" rtlCol="0" anchor="ctr"/>
            <a:lstStyle/>
            <a:p>
              <a:pPr algn="ctr">
                <a:lnSpc>
                  <a:spcPts val="1168"/>
                </a:lnSpc>
              </a:pPr>
              <a:endParaRPr/>
            </a:p>
          </p:txBody>
        </p:sp>
      </p:grpSp>
      <p:grpSp>
        <p:nvGrpSpPr>
          <p:cNvPr id="13" name="Group 13"/>
          <p:cNvGrpSpPr/>
          <p:nvPr/>
        </p:nvGrpSpPr>
        <p:grpSpPr>
          <a:xfrm>
            <a:off x="7756495" y="3425198"/>
            <a:ext cx="472993" cy="47299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a:solidFill>
                <a:srgbClr val="FFFFFF"/>
              </a:solidFill>
              <a:prstDash val="solid"/>
              <a:miter/>
            </a:ln>
          </p:spPr>
          <p:txBody>
            <a:bodyPr/>
            <a:lstStyle/>
            <a:p>
              <a:endParaRPr lang="vi-VN"/>
            </a:p>
          </p:txBody>
        </p:sp>
        <p:sp>
          <p:nvSpPr>
            <p:cNvPr id="15" name="TextBox 15"/>
            <p:cNvSpPr txBox="1"/>
            <p:nvPr/>
          </p:nvSpPr>
          <p:spPr>
            <a:xfrm>
              <a:off x="76200" y="47625"/>
              <a:ext cx="660400" cy="688975"/>
            </a:xfrm>
            <a:prstGeom prst="rect">
              <a:avLst/>
            </a:prstGeom>
          </p:spPr>
          <p:txBody>
            <a:bodyPr lIns="65850" tIns="65850" rIns="65850" bIns="65850" rtlCol="0" anchor="ctr"/>
            <a:lstStyle/>
            <a:p>
              <a:pPr algn="ctr">
                <a:lnSpc>
                  <a:spcPts val="2288"/>
                </a:lnSpc>
              </a:pPr>
              <a:endParaRPr/>
            </a:p>
          </p:txBody>
        </p:sp>
      </p:grpSp>
      <p:grpSp>
        <p:nvGrpSpPr>
          <p:cNvPr id="16" name="Group 16"/>
          <p:cNvGrpSpPr/>
          <p:nvPr/>
        </p:nvGrpSpPr>
        <p:grpSpPr>
          <a:xfrm>
            <a:off x="2438746" y="6576407"/>
            <a:ext cx="5874766" cy="1269895"/>
            <a:chOff x="0" y="0"/>
            <a:chExt cx="464408" cy="100387"/>
          </a:xfrm>
        </p:grpSpPr>
        <p:sp>
          <p:nvSpPr>
            <p:cNvPr id="17" name="Freeform 17"/>
            <p:cNvSpPr/>
            <p:nvPr/>
          </p:nvSpPr>
          <p:spPr>
            <a:xfrm>
              <a:off x="0" y="0"/>
              <a:ext cx="464408" cy="100387"/>
            </a:xfrm>
            <a:custGeom>
              <a:avLst/>
              <a:gdLst/>
              <a:ahLst/>
              <a:cxnLst/>
              <a:rect l="l" t="t" r="r" b="b"/>
              <a:pathLst>
                <a:path w="464408" h="100387">
                  <a:moveTo>
                    <a:pt x="50193" y="0"/>
                  </a:moveTo>
                  <a:lnTo>
                    <a:pt x="414215" y="0"/>
                  </a:lnTo>
                  <a:cubicBezTo>
                    <a:pt x="441936" y="0"/>
                    <a:pt x="464408" y="22472"/>
                    <a:pt x="464408" y="50193"/>
                  </a:cubicBezTo>
                  <a:lnTo>
                    <a:pt x="464408" y="50193"/>
                  </a:lnTo>
                  <a:cubicBezTo>
                    <a:pt x="464408" y="77915"/>
                    <a:pt x="441936" y="100387"/>
                    <a:pt x="414215" y="100387"/>
                  </a:cubicBezTo>
                  <a:lnTo>
                    <a:pt x="50193" y="100387"/>
                  </a:lnTo>
                  <a:cubicBezTo>
                    <a:pt x="22472" y="100387"/>
                    <a:pt x="0" y="77915"/>
                    <a:pt x="0" y="50193"/>
                  </a:cubicBezTo>
                  <a:lnTo>
                    <a:pt x="0" y="50193"/>
                  </a:lnTo>
                  <a:cubicBezTo>
                    <a:pt x="0" y="22472"/>
                    <a:pt x="22472" y="0"/>
                    <a:pt x="50193" y="0"/>
                  </a:cubicBezTo>
                  <a:close/>
                </a:path>
              </a:pathLst>
            </a:custGeom>
            <a:solidFill>
              <a:srgbClr val="000000">
                <a:alpha val="0"/>
              </a:srgbClr>
            </a:solidFill>
            <a:ln w="38100" cap="rnd">
              <a:gradFill>
                <a:gsLst>
                  <a:gs pos="0">
                    <a:srgbClr val="239DFA">
                      <a:alpha val="100000"/>
                    </a:srgbClr>
                  </a:gs>
                  <a:gs pos="100000">
                    <a:srgbClr val="1147B7">
                      <a:alpha val="100000"/>
                    </a:srgbClr>
                  </a:gs>
                </a:gsLst>
                <a:lin ang="5400000"/>
              </a:gradFill>
              <a:prstDash val="dash"/>
              <a:round/>
            </a:ln>
          </p:spPr>
          <p:txBody>
            <a:bodyPr/>
            <a:lstStyle/>
            <a:p>
              <a:endParaRPr lang="vi-VN"/>
            </a:p>
          </p:txBody>
        </p:sp>
        <p:sp>
          <p:nvSpPr>
            <p:cNvPr id="18" name="TextBox 18"/>
            <p:cNvSpPr txBox="1"/>
            <p:nvPr/>
          </p:nvSpPr>
          <p:spPr>
            <a:xfrm>
              <a:off x="0" y="38100"/>
              <a:ext cx="464408" cy="62287"/>
            </a:xfrm>
            <a:prstGeom prst="rect">
              <a:avLst/>
            </a:prstGeom>
          </p:spPr>
          <p:txBody>
            <a:bodyPr lIns="49535" tIns="49535" rIns="49535" bIns="49535" rtlCol="0" anchor="ctr"/>
            <a:lstStyle/>
            <a:p>
              <a:pPr algn="ctr">
                <a:lnSpc>
                  <a:spcPts val="1800"/>
                </a:lnSpc>
              </a:pPr>
              <a:endParaRPr/>
            </a:p>
          </p:txBody>
        </p:sp>
      </p:grpSp>
      <p:sp>
        <p:nvSpPr>
          <p:cNvPr id="19" name="TextBox 19"/>
          <p:cNvSpPr txBox="1"/>
          <p:nvPr/>
        </p:nvSpPr>
        <p:spPr>
          <a:xfrm>
            <a:off x="3801168" y="6601657"/>
            <a:ext cx="5027177" cy="414655"/>
          </a:xfrm>
          <a:prstGeom prst="rect">
            <a:avLst/>
          </a:prstGeom>
        </p:spPr>
        <p:txBody>
          <a:bodyPr lIns="0" tIns="0" rIns="0" bIns="0" rtlCol="0" anchor="t">
            <a:spAutoFit/>
          </a:bodyPr>
          <a:lstStyle/>
          <a:p>
            <a:pPr algn="l">
              <a:lnSpc>
                <a:spcPts val="3379"/>
              </a:lnSpc>
            </a:pPr>
            <a:r>
              <a:rPr lang="en-US" sz="2599" spc="96">
                <a:solidFill>
                  <a:srgbClr val="004AAD"/>
                </a:solidFill>
                <a:latin typeface="Montserrat 2"/>
                <a:ea typeface="Montserrat 2"/>
                <a:cs typeface="Montserrat 2"/>
                <a:sym typeface="Montserrat 2"/>
              </a:rPr>
              <a:t>Nhận tư vấn dịch vụ</a:t>
            </a:r>
          </a:p>
        </p:txBody>
      </p:sp>
      <p:sp>
        <p:nvSpPr>
          <p:cNvPr id="20" name="Freeform 20"/>
          <p:cNvSpPr/>
          <p:nvPr/>
        </p:nvSpPr>
        <p:spPr>
          <a:xfrm>
            <a:off x="1028700" y="5834734"/>
            <a:ext cx="2820093" cy="2758403"/>
          </a:xfrm>
          <a:custGeom>
            <a:avLst/>
            <a:gdLst/>
            <a:ahLst/>
            <a:cxnLst/>
            <a:rect l="l" t="t" r="r" b="b"/>
            <a:pathLst>
              <a:path w="2820093" h="2758403">
                <a:moveTo>
                  <a:pt x="0" y="0"/>
                </a:moveTo>
                <a:lnTo>
                  <a:pt x="2820093" y="0"/>
                </a:lnTo>
                <a:lnTo>
                  <a:pt x="2820093" y="2758403"/>
                </a:lnTo>
                <a:lnTo>
                  <a:pt x="0" y="2758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grpSp>
        <p:nvGrpSpPr>
          <p:cNvPr id="21" name="Group 21"/>
          <p:cNvGrpSpPr/>
          <p:nvPr/>
        </p:nvGrpSpPr>
        <p:grpSpPr>
          <a:xfrm>
            <a:off x="10016605" y="6458029"/>
            <a:ext cx="6000707" cy="1179124"/>
            <a:chOff x="0" y="0"/>
            <a:chExt cx="506049" cy="99437"/>
          </a:xfrm>
        </p:grpSpPr>
        <p:sp>
          <p:nvSpPr>
            <p:cNvPr id="22" name="Freeform 22"/>
            <p:cNvSpPr/>
            <p:nvPr/>
          </p:nvSpPr>
          <p:spPr>
            <a:xfrm>
              <a:off x="0" y="0"/>
              <a:ext cx="506049" cy="99437"/>
            </a:xfrm>
            <a:custGeom>
              <a:avLst/>
              <a:gdLst/>
              <a:ahLst/>
              <a:cxnLst/>
              <a:rect l="l" t="t" r="r" b="b"/>
              <a:pathLst>
                <a:path w="506049" h="99437">
                  <a:moveTo>
                    <a:pt x="49719" y="0"/>
                  </a:moveTo>
                  <a:lnTo>
                    <a:pt x="456330" y="0"/>
                  </a:lnTo>
                  <a:cubicBezTo>
                    <a:pt x="483789" y="0"/>
                    <a:pt x="506049" y="22260"/>
                    <a:pt x="506049" y="49719"/>
                  </a:cubicBezTo>
                  <a:lnTo>
                    <a:pt x="506049" y="49719"/>
                  </a:lnTo>
                  <a:cubicBezTo>
                    <a:pt x="506049" y="77178"/>
                    <a:pt x="483789" y="99437"/>
                    <a:pt x="456330" y="99437"/>
                  </a:cubicBezTo>
                  <a:lnTo>
                    <a:pt x="49719" y="99437"/>
                  </a:lnTo>
                  <a:cubicBezTo>
                    <a:pt x="22260" y="99437"/>
                    <a:pt x="0" y="77178"/>
                    <a:pt x="0" y="49719"/>
                  </a:cubicBezTo>
                  <a:lnTo>
                    <a:pt x="0" y="49719"/>
                  </a:lnTo>
                  <a:cubicBezTo>
                    <a:pt x="0" y="22260"/>
                    <a:pt x="22260" y="0"/>
                    <a:pt x="49719" y="0"/>
                  </a:cubicBezTo>
                  <a:close/>
                </a:path>
              </a:pathLst>
            </a:custGeom>
            <a:solidFill>
              <a:srgbClr val="000000">
                <a:alpha val="0"/>
              </a:srgbClr>
            </a:solidFill>
            <a:ln w="38100" cap="rnd">
              <a:gradFill>
                <a:gsLst>
                  <a:gs pos="0">
                    <a:srgbClr val="239DFA">
                      <a:alpha val="100000"/>
                    </a:srgbClr>
                  </a:gs>
                  <a:gs pos="100000">
                    <a:srgbClr val="1147B7">
                      <a:alpha val="100000"/>
                    </a:srgbClr>
                  </a:gs>
                </a:gsLst>
                <a:lin ang="5400000"/>
              </a:gradFill>
              <a:prstDash val="dash"/>
              <a:round/>
            </a:ln>
          </p:spPr>
          <p:txBody>
            <a:bodyPr/>
            <a:lstStyle/>
            <a:p>
              <a:endParaRPr lang="vi-VN"/>
            </a:p>
          </p:txBody>
        </p:sp>
        <p:sp>
          <p:nvSpPr>
            <p:cNvPr id="23" name="TextBox 23"/>
            <p:cNvSpPr txBox="1"/>
            <p:nvPr/>
          </p:nvSpPr>
          <p:spPr>
            <a:xfrm>
              <a:off x="0" y="38100"/>
              <a:ext cx="506049" cy="61337"/>
            </a:xfrm>
            <a:prstGeom prst="rect">
              <a:avLst/>
            </a:prstGeom>
          </p:spPr>
          <p:txBody>
            <a:bodyPr lIns="49535" tIns="49535" rIns="49535" bIns="49535" rtlCol="0" anchor="ctr"/>
            <a:lstStyle/>
            <a:p>
              <a:pPr algn="ctr">
                <a:lnSpc>
                  <a:spcPts val="1800"/>
                </a:lnSpc>
              </a:pPr>
              <a:endParaRPr/>
            </a:p>
          </p:txBody>
        </p:sp>
      </p:grpSp>
      <p:sp>
        <p:nvSpPr>
          <p:cNvPr id="24" name="Freeform 24"/>
          <p:cNvSpPr/>
          <p:nvPr/>
        </p:nvSpPr>
        <p:spPr>
          <a:xfrm rot="-70570">
            <a:off x="14483347" y="5580948"/>
            <a:ext cx="2399648" cy="2417781"/>
          </a:xfrm>
          <a:custGeom>
            <a:avLst/>
            <a:gdLst/>
            <a:ahLst/>
            <a:cxnLst/>
            <a:rect l="l" t="t" r="r" b="b"/>
            <a:pathLst>
              <a:path w="2399648" h="2417781">
                <a:moveTo>
                  <a:pt x="0" y="0"/>
                </a:moveTo>
                <a:lnTo>
                  <a:pt x="2399648" y="0"/>
                </a:lnTo>
                <a:lnTo>
                  <a:pt x="2399648" y="2417781"/>
                </a:lnTo>
                <a:lnTo>
                  <a:pt x="0" y="24177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25" name="Freeform 25"/>
          <p:cNvSpPr/>
          <p:nvPr/>
        </p:nvSpPr>
        <p:spPr>
          <a:xfrm rot="2314322">
            <a:off x="16036802" y="5632068"/>
            <a:ext cx="1141664" cy="405332"/>
          </a:xfrm>
          <a:custGeom>
            <a:avLst/>
            <a:gdLst/>
            <a:ahLst/>
            <a:cxnLst/>
            <a:rect l="l" t="t" r="r" b="b"/>
            <a:pathLst>
              <a:path w="1141664" h="405332">
                <a:moveTo>
                  <a:pt x="0" y="0"/>
                </a:moveTo>
                <a:lnTo>
                  <a:pt x="1141664" y="0"/>
                </a:lnTo>
                <a:lnTo>
                  <a:pt x="1141664" y="405333"/>
                </a:lnTo>
                <a:lnTo>
                  <a:pt x="0" y="405333"/>
                </a:lnTo>
                <a:lnTo>
                  <a:pt x="0" y="0"/>
                </a:lnTo>
                <a:close/>
              </a:path>
            </a:pathLst>
          </a:custGeom>
          <a:blipFill>
            <a:blip r:embed="rId11"/>
            <a:stretch>
              <a:fillRect l="-5" r="-5"/>
            </a:stretch>
          </a:blipFill>
        </p:spPr>
        <p:txBody>
          <a:bodyPr/>
          <a:lstStyle/>
          <a:p>
            <a:endParaRPr lang="vi-VN"/>
          </a:p>
        </p:txBody>
      </p:sp>
      <p:sp>
        <p:nvSpPr>
          <p:cNvPr id="26" name="TextBox 26"/>
          <p:cNvSpPr txBox="1"/>
          <p:nvPr/>
        </p:nvSpPr>
        <p:spPr>
          <a:xfrm>
            <a:off x="10169965" y="6619147"/>
            <a:ext cx="4712414" cy="893852"/>
          </a:xfrm>
          <a:prstGeom prst="rect">
            <a:avLst/>
          </a:prstGeom>
        </p:spPr>
        <p:txBody>
          <a:bodyPr lIns="0" tIns="0" rIns="0" bIns="0" rtlCol="0" anchor="t">
            <a:spAutoFit/>
          </a:bodyPr>
          <a:lstStyle/>
          <a:p>
            <a:pPr algn="ctr">
              <a:lnSpc>
                <a:spcPts val="3579"/>
              </a:lnSpc>
            </a:pPr>
            <a:r>
              <a:rPr lang="en-US" sz="2753" spc="101">
                <a:solidFill>
                  <a:srgbClr val="004AAD"/>
                </a:solidFill>
                <a:latin typeface="Montserrat 2"/>
                <a:ea typeface="Montserrat 2"/>
                <a:cs typeface="Montserrat 2"/>
                <a:sym typeface="Montserrat 2"/>
              </a:rPr>
              <a:t>Cài đặt phần mềm </a:t>
            </a:r>
          </a:p>
          <a:p>
            <a:pPr algn="ctr">
              <a:lnSpc>
                <a:spcPts val="3579"/>
              </a:lnSpc>
            </a:pPr>
            <a:r>
              <a:rPr lang="en-US" sz="2753" spc="101">
                <a:solidFill>
                  <a:srgbClr val="004AAD"/>
                </a:solidFill>
                <a:latin typeface="Montserrat 2"/>
                <a:ea typeface="Montserrat 2"/>
                <a:cs typeface="Montserrat 2"/>
                <a:sym typeface="Montserrat 2"/>
              </a:rPr>
              <a:t>VAN-Logistic</a:t>
            </a:r>
          </a:p>
        </p:txBody>
      </p:sp>
      <p:grpSp>
        <p:nvGrpSpPr>
          <p:cNvPr id="27" name="Group 27"/>
          <p:cNvGrpSpPr/>
          <p:nvPr/>
        </p:nvGrpSpPr>
        <p:grpSpPr>
          <a:xfrm>
            <a:off x="9957232" y="3525153"/>
            <a:ext cx="6950325" cy="1090367"/>
            <a:chOff x="0" y="0"/>
            <a:chExt cx="620552" cy="97352"/>
          </a:xfrm>
        </p:grpSpPr>
        <p:sp>
          <p:nvSpPr>
            <p:cNvPr id="28" name="Freeform 28"/>
            <p:cNvSpPr/>
            <p:nvPr/>
          </p:nvSpPr>
          <p:spPr>
            <a:xfrm>
              <a:off x="0" y="0"/>
              <a:ext cx="620552" cy="97352"/>
            </a:xfrm>
            <a:custGeom>
              <a:avLst/>
              <a:gdLst/>
              <a:ahLst/>
              <a:cxnLst/>
              <a:rect l="l" t="t" r="r" b="b"/>
              <a:pathLst>
                <a:path w="620552" h="97352">
                  <a:moveTo>
                    <a:pt x="48676" y="0"/>
                  </a:moveTo>
                  <a:lnTo>
                    <a:pt x="571876" y="0"/>
                  </a:lnTo>
                  <a:cubicBezTo>
                    <a:pt x="584786" y="0"/>
                    <a:pt x="597167" y="5128"/>
                    <a:pt x="606295" y="14257"/>
                  </a:cubicBezTo>
                  <a:cubicBezTo>
                    <a:pt x="615424" y="23385"/>
                    <a:pt x="620552" y="35766"/>
                    <a:pt x="620552" y="48676"/>
                  </a:cubicBezTo>
                  <a:lnTo>
                    <a:pt x="620552" y="48676"/>
                  </a:lnTo>
                  <a:cubicBezTo>
                    <a:pt x="620552" y="75559"/>
                    <a:pt x="598759" y="97352"/>
                    <a:pt x="571876" y="97352"/>
                  </a:cubicBezTo>
                  <a:lnTo>
                    <a:pt x="48676" y="97352"/>
                  </a:lnTo>
                  <a:cubicBezTo>
                    <a:pt x="35766" y="97352"/>
                    <a:pt x="23385" y="92224"/>
                    <a:pt x="14257" y="83095"/>
                  </a:cubicBezTo>
                  <a:cubicBezTo>
                    <a:pt x="5128" y="73967"/>
                    <a:pt x="0" y="61586"/>
                    <a:pt x="0" y="48676"/>
                  </a:cubicBezTo>
                  <a:lnTo>
                    <a:pt x="0" y="48676"/>
                  </a:lnTo>
                  <a:cubicBezTo>
                    <a:pt x="0" y="35766"/>
                    <a:pt x="5128" y="23385"/>
                    <a:pt x="14257" y="14257"/>
                  </a:cubicBezTo>
                  <a:cubicBezTo>
                    <a:pt x="23385" y="5128"/>
                    <a:pt x="35766" y="0"/>
                    <a:pt x="48676" y="0"/>
                  </a:cubicBezTo>
                  <a:close/>
                </a:path>
              </a:pathLst>
            </a:custGeom>
            <a:solidFill>
              <a:srgbClr val="000000">
                <a:alpha val="0"/>
              </a:srgbClr>
            </a:solidFill>
            <a:ln w="38100" cap="rnd">
              <a:gradFill>
                <a:gsLst>
                  <a:gs pos="0">
                    <a:srgbClr val="239DFA">
                      <a:alpha val="100000"/>
                    </a:srgbClr>
                  </a:gs>
                  <a:gs pos="100000">
                    <a:srgbClr val="1147B7">
                      <a:alpha val="100000"/>
                    </a:srgbClr>
                  </a:gs>
                </a:gsLst>
                <a:lin ang="5400000"/>
              </a:gradFill>
              <a:prstDash val="dash"/>
              <a:round/>
            </a:ln>
          </p:spPr>
          <p:txBody>
            <a:bodyPr/>
            <a:lstStyle/>
            <a:p>
              <a:endParaRPr lang="vi-VN"/>
            </a:p>
          </p:txBody>
        </p:sp>
        <p:sp>
          <p:nvSpPr>
            <p:cNvPr id="29" name="TextBox 29"/>
            <p:cNvSpPr txBox="1"/>
            <p:nvPr/>
          </p:nvSpPr>
          <p:spPr>
            <a:xfrm>
              <a:off x="0" y="38100"/>
              <a:ext cx="620552" cy="59252"/>
            </a:xfrm>
            <a:prstGeom prst="rect">
              <a:avLst/>
            </a:prstGeom>
          </p:spPr>
          <p:txBody>
            <a:bodyPr lIns="49535" tIns="49535" rIns="49535" bIns="49535" rtlCol="0" anchor="ctr"/>
            <a:lstStyle/>
            <a:p>
              <a:pPr algn="ctr">
                <a:lnSpc>
                  <a:spcPts val="1800"/>
                </a:lnSpc>
              </a:pPr>
              <a:endParaRPr/>
            </a:p>
          </p:txBody>
        </p:sp>
      </p:grpSp>
      <p:sp>
        <p:nvSpPr>
          <p:cNvPr id="30" name="Freeform 30"/>
          <p:cNvSpPr/>
          <p:nvPr/>
        </p:nvSpPr>
        <p:spPr>
          <a:xfrm>
            <a:off x="15119279" y="2288200"/>
            <a:ext cx="2950705" cy="3030249"/>
          </a:xfrm>
          <a:custGeom>
            <a:avLst/>
            <a:gdLst/>
            <a:ahLst/>
            <a:cxnLst/>
            <a:rect l="l" t="t" r="r" b="b"/>
            <a:pathLst>
              <a:path w="2950705" h="3030249">
                <a:moveTo>
                  <a:pt x="0" y="0"/>
                </a:moveTo>
                <a:lnTo>
                  <a:pt x="2950704" y="0"/>
                </a:lnTo>
                <a:lnTo>
                  <a:pt x="2950704" y="3030249"/>
                </a:lnTo>
                <a:lnTo>
                  <a:pt x="0" y="30302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31" name="Freeform 31"/>
          <p:cNvSpPr/>
          <p:nvPr/>
        </p:nvSpPr>
        <p:spPr>
          <a:xfrm>
            <a:off x="16617159" y="2859415"/>
            <a:ext cx="829989" cy="564232"/>
          </a:xfrm>
          <a:custGeom>
            <a:avLst/>
            <a:gdLst/>
            <a:ahLst/>
            <a:cxnLst/>
            <a:rect l="l" t="t" r="r" b="b"/>
            <a:pathLst>
              <a:path w="829989" h="564232">
                <a:moveTo>
                  <a:pt x="0" y="0"/>
                </a:moveTo>
                <a:lnTo>
                  <a:pt x="829989" y="0"/>
                </a:lnTo>
                <a:lnTo>
                  <a:pt x="829989" y="564232"/>
                </a:lnTo>
                <a:lnTo>
                  <a:pt x="0" y="564232"/>
                </a:lnTo>
                <a:lnTo>
                  <a:pt x="0" y="0"/>
                </a:lnTo>
                <a:close/>
              </a:path>
            </a:pathLst>
          </a:custGeom>
          <a:blipFill>
            <a:blip r:embed="rId14"/>
            <a:stretch>
              <a:fillRect l="-10427" r="-10427"/>
            </a:stretch>
          </a:blipFill>
        </p:spPr>
        <p:txBody>
          <a:bodyPr/>
          <a:lstStyle/>
          <a:p>
            <a:endParaRPr lang="vi-VN"/>
          </a:p>
        </p:txBody>
      </p:sp>
      <p:sp>
        <p:nvSpPr>
          <p:cNvPr id="32" name="Freeform 32"/>
          <p:cNvSpPr/>
          <p:nvPr/>
        </p:nvSpPr>
        <p:spPr>
          <a:xfrm>
            <a:off x="15872370" y="2167810"/>
            <a:ext cx="744790" cy="744790"/>
          </a:xfrm>
          <a:custGeom>
            <a:avLst/>
            <a:gdLst/>
            <a:ahLst/>
            <a:cxnLst/>
            <a:rect l="l" t="t" r="r" b="b"/>
            <a:pathLst>
              <a:path w="744790" h="744790">
                <a:moveTo>
                  <a:pt x="0" y="0"/>
                </a:moveTo>
                <a:lnTo>
                  <a:pt x="744789" y="0"/>
                </a:lnTo>
                <a:lnTo>
                  <a:pt x="744789" y="744790"/>
                </a:lnTo>
                <a:lnTo>
                  <a:pt x="0" y="744790"/>
                </a:lnTo>
                <a:lnTo>
                  <a:pt x="0" y="0"/>
                </a:lnTo>
                <a:close/>
              </a:path>
            </a:pathLst>
          </a:custGeom>
          <a:blipFill>
            <a:blip r:embed="rId15"/>
            <a:stretch>
              <a:fillRect/>
            </a:stretch>
          </a:blipFill>
        </p:spPr>
        <p:txBody>
          <a:bodyPr/>
          <a:lstStyle/>
          <a:p>
            <a:endParaRPr lang="vi-VN"/>
          </a:p>
        </p:txBody>
      </p:sp>
      <p:sp>
        <p:nvSpPr>
          <p:cNvPr id="33" name="TextBox 33"/>
          <p:cNvSpPr txBox="1"/>
          <p:nvPr/>
        </p:nvSpPr>
        <p:spPr>
          <a:xfrm>
            <a:off x="-47505" y="9220853"/>
            <a:ext cx="18288000" cy="995681"/>
          </a:xfrm>
          <a:prstGeom prst="rect">
            <a:avLst/>
          </a:prstGeom>
        </p:spPr>
        <p:txBody>
          <a:bodyPr lIns="0" tIns="0" rIns="0" bIns="0" rtlCol="0" anchor="t">
            <a:spAutoFit/>
          </a:bodyPr>
          <a:lstStyle/>
          <a:p>
            <a:pPr algn="ctr">
              <a:lnSpc>
                <a:spcPts val="8119"/>
              </a:lnSpc>
            </a:pPr>
            <a:r>
              <a:rPr lang="en-US" sz="5799" dirty="0">
                <a:solidFill>
                  <a:srgbClr val="0070C0"/>
                </a:solidFill>
                <a:latin typeface="Montserrat 1"/>
                <a:ea typeface="Montserrat 1"/>
                <a:cs typeface="Montserrat 1"/>
                <a:sym typeface="Montserrat 1"/>
              </a:rPr>
              <a:t>TRÂN TRỌNG CẢM ƠN</a:t>
            </a:r>
          </a:p>
        </p:txBody>
      </p:sp>
      <p:sp>
        <p:nvSpPr>
          <p:cNvPr id="34" name="AutoShape 34"/>
          <p:cNvSpPr/>
          <p:nvPr/>
        </p:nvSpPr>
        <p:spPr>
          <a:xfrm flipV="1">
            <a:off x="-9405" y="10019866"/>
            <a:ext cx="4834496" cy="19050"/>
          </a:xfrm>
          <a:prstGeom prst="line">
            <a:avLst/>
          </a:prstGeom>
          <a:ln w="28575" cap="flat">
            <a:solidFill>
              <a:srgbClr val="0E61F3"/>
            </a:solidFill>
            <a:prstDash val="solid"/>
            <a:headEnd type="none" w="sm" len="sm"/>
            <a:tailEnd type="none" w="sm" len="sm"/>
          </a:ln>
        </p:spPr>
        <p:txBody>
          <a:bodyPr/>
          <a:lstStyle/>
          <a:p>
            <a:endParaRPr lang="vi-VN"/>
          </a:p>
        </p:txBody>
      </p:sp>
      <p:sp>
        <p:nvSpPr>
          <p:cNvPr id="35" name="AutoShape 35"/>
          <p:cNvSpPr/>
          <p:nvPr/>
        </p:nvSpPr>
        <p:spPr>
          <a:xfrm>
            <a:off x="13393263" y="10019866"/>
            <a:ext cx="5142723" cy="0"/>
          </a:xfrm>
          <a:prstGeom prst="line">
            <a:avLst/>
          </a:prstGeom>
          <a:ln w="28575" cap="flat">
            <a:solidFill>
              <a:srgbClr val="0E61F3"/>
            </a:solidFill>
            <a:prstDash val="solid"/>
            <a:headEnd type="none" w="sm" len="sm"/>
            <a:tailEnd type="none" w="sm" len="sm"/>
          </a:ln>
        </p:spPr>
        <p:txBody>
          <a:bodyPr/>
          <a:lstStyle/>
          <a:p>
            <a:endParaRPr lang="vi-VN"/>
          </a:p>
        </p:txBody>
      </p:sp>
      <p:grpSp>
        <p:nvGrpSpPr>
          <p:cNvPr id="36" name="Group 36"/>
          <p:cNvGrpSpPr/>
          <p:nvPr/>
        </p:nvGrpSpPr>
        <p:grpSpPr>
          <a:xfrm>
            <a:off x="5762839" y="8158741"/>
            <a:ext cx="6345607" cy="845325"/>
            <a:chOff x="0" y="0"/>
            <a:chExt cx="8460810" cy="1127100"/>
          </a:xfrm>
        </p:grpSpPr>
        <p:grpSp>
          <p:nvGrpSpPr>
            <p:cNvPr id="37" name="Group 37"/>
            <p:cNvGrpSpPr/>
            <p:nvPr/>
          </p:nvGrpSpPr>
          <p:grpSpPr>
            <a:xfrm>
              <a:off x="0" y="0"/>
              <a:ext cx="8460810" cy="1127100"/>
              <a:chOff x="0" y="0"/>
              <a:chExt cx="1760037" cy="234462"/>
            </a:xfrm>
          </p:grpSpPr>
          <p:sp>
            <p:nvSpPr>
              <p:cNvPr id="38" name="Freeform 38"/>
              <p:cNvSpPr/>
              <p:nvPr/>
            </p:nvSpPr>
            <p:spPr>
              <a:xfrm>
                <a:off x="0" y="0"/>
                <a:ext cx="1760037" cy="234462"/>
              </a:xfrm>
              <a:custGeom>
                <a:avLst/>
                <a:gdLst/>
                <a:ahLst/>
                <a:cxnLst/>
                <a:rect l="l" t="t" r="r" b="b"/>
                <a:pathLst>
                  <a:path w="1760037" h="234462">
                    <a:moveTo>
                      <a:pt x="69543" y="0"/>
                    </a:moveTo>
                    <a:lnTo>
                      <a:pt x="1690494" y="0"/>
                    </a:lnTo>
                    <a:cubicBezTo>
                      <a:pt x="1708938" y="0"/>
                      <a:pt x="1726626" y="7327"/>
                      <a:pt x="1739668" y="20369"/>
                    </a:cubicBezTo>
                    <a:cubicBezTo>
                      <a:pt x="1752710" y="33410"/>
                      <a:pt x="1760037" y="51099"/>
                      <a:pt x="1760037" y="69543"/>
                    </a:cubicBezTo>
                    <a:lnTo>
                      <a:pt x="1760037" y="164919"/>
                    </a:lnTo>
                    <a:cubicBezTo>
                      <a:pt x="1760037" y="183363"/>
                      <a:pt x="1752710" y="201052"/>
                      <a:pt x="1739668" y="214093"/>
                    </a:cubicBezTo>
                    <a:cubicBezTo>
                      <a:pt x="1726626" y="227135"/>
                      <a:pt x="1708938" y="234462"/>
                      <a:pt x="1690494" y="234462"/>
                    </a:cubicBezTo>
                    <a:lnTo>
                      <a:pt x="69543" y="234462"/>
                    </a:lnTo>
                    <a:cubicBezTo>
                      <a:pt x="51099" y="234462"/>
                      <a:pt x="33410" y="227135"/>
                      <a:pt x="20369" y="214093"/>
                    </a:cubicBezTo>
                    <a:cubicBezTo>
                      <a:pt x="7327" y="201052"/>
                      <a:pt x="0" y="183363"/>
                      <a:pt x="0" y="164919"/>
                    </a:cubicBezTo>
                    <a:lnTo>
                      <a:pt x="0" y="69543"/>
                    </a:lnTo>
                    <a:cubicBezTo>
                      <a:pt x="0" y="51099"/>
                      <a:pt x="7327" y="33410"/>
                      <a:pt x="20369" y="20369"/>
                    </a:cubicBezTo>
                    <a:cubicBezTo>
                      <a:pt x="33410" y="7327"/>
                      <a:pt x="51099" y="0"/>
                      <a:pt x="69543" y="0"/>
                    </a:cubicBezTo>
                    <a:close/>
                  </a:path>
                </a:pathLst>
              </a:custGeom>
              <a:solidFill>
                <a:srgbClr val="CDEDFF"/>
              </a:solidFill>
              <a:ln w="38100" cap="rnd">
                <a:gradFill>
                  <a:gsLst>
                    <a:gs pos="0">
                      <a:srgbClr val="239DFA">
                        <a:alpha val="100000"/>
                      </a:srgbClr>
                    </a:gs>
                    <a:gs pos="100000">
                      <a:srgbClr val="1147B7">
                        <a:alpha val="100000"/>
                      </a:srgbClr>
                    </a:gs>
                  </a:gsLst>
                  <a:lin ang="5400000"/>
                </a:gradFill>
                <a:prstDash val="solid"/>
                <a:round/>
              </a:ln>
            </p:spPr>
            <p:txBody>
              <a:bodyPr/>
              <a:lstStyle/>
              <a:p>
                <a:endParaRPr lang="vi-VN"/>
              </a:p>
            </p:txBody>
          </p:sp>
          <p:sp>
            <p:nvSpPr>
              <p:cNvPr id="39" name="TextBox 39"/>
              <p:cNvSpPr txBox="1"/>
              <p:nvPr/>
            </p:nvSpPr>
            <p:spPr>
              <a:xfrm>
                <a:off x="0" y="-38100"/>
                <a:ext cx="1760037" cy="272562"/>
              </a:xfrm>
              <a:prstGeom prst="rect">
                <a:avLst/>
              </a:prstGeom>
            </p:spPr>
            <p:txBody>
              <a:bodyPr lIns="50800" tIns="50800" rIns="50800" bIns="50800" rtlCol="0" anchor="ctr"/>
              <a:lstStyle/>
              <a:p>
                <a:pPr algn="l">
                  <a:lnSpc>
                    <a:spcPts val="2660"/>
                  </a:lnSpc>
                </a:pPr>
                <a:r>
                  <a:rPr lang="en-US" sz="1900">
                    <a:solidFill>
                      <a:srgbClr val="000000"/>
                    </a:solidFill>
                    <a:latin typeface="Montserrat 2"/>
                    <a:ea typeface="Montserrat 2"/>
                    <a:cs typeface="Montserrat 2"/>
                    <a:sym typeface="Montserrat 2"/>
                  </a:rPr>
                  <a:t>   30 ngày dùng thử miễn phí</a:t>
                </a:r>
              </a:p>
            </p:txBody>
          </p:sp>
        </p:grpSp>
        <p:grpSp>
          <p:nvGrpSpPr>
            <p:cNvPr id="40" name="Group 40"/>
            <p:cNvGrpSpPr/>
            <p:nvPr/>
          </p:nvGrpSpPr>
          <p:grpSpPr>
            <a:xfrm>
              <a:off x="5537139" y="28319"/>
              <a:ext cx="2869355" cy="1070461"/>
              <a:chOff x="0" y="0"/>
              <a:chExt cx="596890" cy="222680"/>
            </a:xfrm>
          </p:grpSpPr>
          <p:sp>
            <p:nvSpPr>
              <p:cNvPr id="41" name="Freeform 41"/>
              <p:cNvSpPr/>
              <p:nvPr/>
            </p:nvSpPr>
            <p:spPr>
              <a:xfrm>
                <a:off x="0" y="0"/>
                <a:ext cx="596890" cy="222680"/>
              </a:xfrm>
              <a:custGeom>
                <a:avLst/>
                <a:gdLst/>
                <a:ahLst/>
                <a:cxnLst/>
                <a:rect l="l" t="t" r="r" b="b"/>
                <a:pathLst>
                  <a:path w="596890" h="222680">
                    <a:moveTo>
                      <a:pt x="111340" y="0"/>
                    </a:moveTo>
                    <a:lnTo>
                      <a:pt x="485550" y="0"/>
                    </a:lnTo>
                    <a:cubicBezTo>
                      <a:pt x="547041" y="0"/>
                      <a:pt x="596890" y="49849"/>
                      <a:pt x="596890" y="111340"/>
                    </a:cubicBezTo>
                    <a:lnTo>
                      <a:pt x="596890" y="111340"/>
                    </a:lnTo>
                    <a:cubicBezTo>
                      <a:pt x="596890" y="140869"/>
                      <a:pt x="585159" y="169189"/>
                      <a:pt x="564279" y="190069"/>
                    </a:cubicBezTo>
                    <a:cubicBezTo>
                      <a:pt x="543399" y="210949"/>
                      <a:pt x="515079" y="222680"/>
                      <a:pt x="485550" y="222680"/>
                    </a:cubicBezTo>
                    <a:lnTo>
                      <a:pt x="111340" y="222680"/>
                    </a:lnTo>
                    <a:cubicBezTo>
                      <a:pt x="49849" y="222680"/>
                      <a:pt x="0" y="172831"/>
                      <a:pt x="0" y="111340"/>
                    </a:cubicBezTo>
                    <a:lnTo>
                      <a:pt x="0" y="111340"/>
                    </a:lnTo>
                    <a:cubicBezTo>
                      <a:pt x="0" y="49849"/>
                      <a:pt x="49849" y="0"/>
                      <a:pt x="111340" y="0"/>
                    </a:cubicBezTo>
                    <a:close/>
                  </a:path>
                </a:pathLst>
              </a:custGeom>
              <a:solidFill>
                <a:srgbClr val="0C64E8"/>
              </a:solidFill>
            </p:spPr>
            <p:txBody>
              <a:bodyPr/>
              <a:lstStyle/>
              <a:p>
                <a:endParaRPr lang="vi-VN"/>
              </a:p>
            </p:txBody>
          </p:sp>
          <p:sp>
            <p:nvSpPr>
              <p:cNvPr id="42" name="TextBox 42"/>
              <p:cNvSpPr txBox="1"/>
              <p:nvPr/>
            </p:nvSpPr>
            <p:spPr>
              <a:xfrm>
                <a:off x="0" y="-38100"/>
                <a:ext cx="596890" cy="260780"/>
              </a:xfrm>
              <a:prstGeom prst="rect">
                <a:avLst/>
              </a:prstGeom>
            </p:spPr>
            <p:txBody>
              <a:bodyPr lIns="50800" tIns="50800" rIns="50800" bIns="50800" rtlCol="0" anchor="ctr"/>
              <a:lstStyle/>
              <a:p>
                <a:pPr algn="ctr">
                  <a:lnSpc>
                    <a:spcPts val="2660"/>
                  </a:lnSpc>
                </a:pPr>
                <a:r>
                  <a:rPr lang="en-US" sz="1900">
                    <a:solidFill>
                      <a:srgbClr val="FFFFFF"/>
                    </a:solidFill>
                    <a:latin typeface="Montserrat 2"/>
                    <a:ea typeface="Montserrat 2"/>
                    <a:cs typeface="Montserrat 2"/>
                    <a:sym typeface="Montserrat 2"/>
                  </a:rPr>
                  <a:t> Đăng ký ngay</a:t>
                </a:r>
              </a:p>
            </p:txBody>
          </p:sp>
        </p:grpSp>
      </p:grpSp>
      <p:grpSp>
        <p:nvGrpSpPr>
          <p:cNvPr id="43" name="Group 43"/>
          <p:cNvGrpSpPr/>
          <p:nvPr/>
        </p:nvGrpSpPr>
        <p:grpSpPr>
          <a:xfrm>
            <a:off x="3756783" y="7428450"/>
            <a:ext cx="4131976" cy="341597"/>
            <a:chOff x="0" y="0"/>
            <a:chExt cx="5509302" cy="455463"/>
          </a:xfrm>
        </p:grpSpPr>
        <p:sp>
          <p:nvSpPr>
            <p:cNvPr id="44" name="Freeform 44"/>
            <p:cNvSpPr/>
            <p:nvPr/>
          </p:nvSpPr>
          <p:spPr>
            <a:xfrm>
              <a:off x="0" y="74401"/>
              <a:ext cx="324401" cy="324401"/>
            </a:xfrm>
            <a:custGeom>
              <a:avLst/>
              <a:gdLst/>
              <a:ahLst/>
              <a:cxnLst/>
              <a:rect l="l" t="t" r="r" b="b"/>
              <a:pathLst>
                <a:path w="324401" h="324401">
                  <a:moveTo>
                    <a:pt x="0" y="0"/>
                  </a:moveTo>
                  <a:lnTo>
                    <a:pt x="324401" y="0"/>
                  </a:lnTo>
                  <a:lnTo>
                    <a:pt x="324401" y="324401"/>
                  </a:lnTo>
                  <a:lnTo>
                    <a:pt x="0" y="32440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vi-VN"/>
            </a:p>
          </p:txBody>
        </p:sp>
        <p:sp>
          <p:nvSpPr>
            <p:cNvPr id="45" name="TextBox 45"/>
            <p:cNvSpPr txBox="1"/>
            <p:nvPr/>
          </p:nvSpPr>
          <p:spPr>
            <a:xfrm>
              <a:off x="438515" y="-47625"/>
              <a:ext cx="5070787" cy="503088"/>
            </a:xfrm>
            <a:prstGeom prst="rect">
              <a:avLst/>
            </a:prstGeom>
          </p:spPr>
          <p:txBody>
            <a:bodyPr lIns="0" tIns="0" rIns="0" bIns="0" rtlCol="0" anchor="t">
              <a:spAutoFit/>
            </a:bodyPr>
            <a:lstStyle/>
            <a:p>
              <a:pPr algn="ctr">
                <a:lnSpc>
                  <a:spcPts val="3219"/>
                </a:lnSpc>
              </a:pPr>
              <a:r>
                <a:rPr lang="en-US" sz="2299" dirty="0">
                  <a:solidFill>
                    <a:srgbClr val="EA1E25"/>
                  </a:solidFill>
                  <a:latin typeface="Montserrat 2"/>
                  <a:ea typeface="Montserrat 2"/>
                  <a:cs typeface="Montserrat 2"/>
                  <a:sym typeface="Montserrat 2"/>
                  <a:hlinkClick r:id="rId18" tooltip="mailto:Dung.pt@vuhai.co"/>
                </a:rPr>
                <a:t>support@vuhai.co </a:t>
              </a:r>
            </a:p>
          </p:txBody>
        </p:sp>
      </p:grpSp>
      <p:grpSp>
        <p:nvGrpSpPr>
          <p:cNvPr id="46" name="Group 46"/>
          <p:cNvGrpSpPr/>
          <p:nvPr/>
        </p:nvGrpSpPr>
        <p:grpSpPr>
          <a:xfrm>
            <a:off x="9863129" y="3361510"/>
            <a:ext cx="600370" cy="600370"/>
            <a:chOff x="0" y="0"/>
            <a:chExt cx="800493" cy="800493"/>
          </a:xfrm>
        </p:grpSpPr>
        <p:grpSp>
          <p:nvGrpSpPr>
            <p:cNvPr id="47" name="Group 47"/>
            <p:cNvGrpSpPr/>
            <p:nvPr/>
          </p:nvGrpSpPr>
          <p:grpSpPr>
            <a:xfrm>
              <a:off x="0" y="0"/>
              <a:ext cx="800493" cy="80049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E3FF"/>
              </a:solidFill>
            </p:spPr>
            <p:txBody>
              <a:bodyPr/>
              <a:lstStyle/>
              <a:p>
                <a:endParaRPr lang="vi-VN"/>
              </a:p>
            </p:txBody>
          </p:sp>
          <p:sp>
            <p:nvSpPr>
              <p:cNvPr id="49" name="TextBox 49"/>
              <p:cNvSpPr txBox="1"/>
              <p:nvPr/>
            </p:nvSpPr>
            <p:spPr>
              <a:xfrm>
                <a:off x="76200" y="57150"/>
                <a:ext cx="660400" cy="679450"/>
              </a:xfrm>
              <a:prstGeom prst="rect">
                <a:avLst/>
              </a:prstGeom>
            </p:spPr>
            <p:txBody>
              <a:bodyPr lIns="66764" tIns="66764" rIns="66764" bIns="66764" rtlCol="0" anchor="ctr"/>
              <a:lstStyle/>
              <a:p>
                <a:pPr algn="ctr">
                  <a:lnSpc>
                    <a:spcPts val="1168"/>
                  </a:lnSpc>
                </a:pPr>
                <a:endParaRPr/>
              </a:p>
            </p:txBody>
          </p:sp>
        </p:grpSp>
        <p:grpSp>
          <p:nvGrpSpPr>
            <p:cNvPr id="50" name="Group 50"/>
            <p:cNvGrpSpPr/>
            <p:nvPr/>
          </p:nvGrpSpPr>
          <p:grpSpPr>
            <a:xfrm>
              <a:off x="84918" y="84918"/>
              <a:ext cx="630658" cy="63065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a:solidFill>
                  <a:srgbClr val="FFFFFF"/>
                </a:solidFill>
                <a:prstDash val="solid"/>
                <a:miter/>
              </a:ln>
            </p:spPr>
            <p:txBody>
              <a:bodyPr/>
              <a:lstStyle/>
              <a:p>
                <a:endParaRPr lang="vi-VN"/>
              </a:p>
            </p:txBody>
          </p:sp>
          <p:sp>
            <p:nvSpPr>
              <p:cNvPr id="52" name="TextBox 52"/>
              <p:cNvSpPr txBox="1"/>
              <p:nvPr/>
            </p:nvSpPr>
            <p:spPr>
              <a:xfrm>
                <a:off x="76200" y="47625"/>
                <a:ext cx="660400" cy="688975"/>
              </a:xfrm>
              <a:prstGeom prst="rect">
                <a:avLst/>
              </a:prstGeom>
            </p:spPr>
            <p:txBody>
              <a:bodyPr lIns="66764" tIns="66764" rIns="66764" bIns="66764" rtlCol="0" anchor="ctr"/>
              <a:lstStyle/>
              <a:p>
                <a:pPr algn="ctr">
                  <a:lnSpc>
                    <a:spcPts val="2288"/>
                  </a:lnSpc>
                </a:pPr>
                <a:endParaRPr/>
              </a:p>
            </p:txBody>
          </p:sp>
        </p:grpSp>
        <p:sp>
          <p:nvSpPr>
            <p:cNvPr id="53" name="TextBox 53"/>
            <p:cNvSpPr txBox="1"/>
            <p:nvPr/>
          </p:nvSpPr>
          <p:spPr>
            <a:xfrm>
              <a:off x="315329" y="126263"/>
              <a:ext cx="224063" cy="520861"/>
            </a:xfrm>
            <a:prstGeom prst="rect">
              <a:avLst/>
            </a:prstGeom>
          </p:spPr>
          <p:txBody>
            <a:bodyPr lIns="0" tIns="0" rIns="0" bIns="0" rtlCol="0" anchor="t">
              <a:spAutoFit/>
            </a:bodyPr>
            <a:lstStyle/>
            <a:p>
              <a:pPr algn="l">
                <a:lnSpc>
                  <a:spcPts val="3216"/>
                </a:lnSpc>
              </a:pPr>
              <a:r>
                <a:rPr lang="en-US" sz="2474" spc="91">
                  <a:solidFill>
                    <a:srgbClr val="004AAD"/>
                  </a:solidFill>
                  <a:latin typeface="Montserrat 1"/>
                  <a:ea typeface="Montserrat 1"/>
                  <a:cs typeface="Montserrat 1"/>
                  <a:sym typeface="Montserrat 1"/>
                </a:rPr>
                <a:t>4</a:t>
              </a:r>
            </a:p>
          </p:txBody>
        </p:sp>
      </p:grpSp>
      <p:grpSp>
        <p:nvGrpSpPr>
          <p:cNvPr id="54" name="Group 54"/>
          <p:cNvGrpSpPr/>
          <p:nvPr/>
        </p:nvGrpSpPr>
        <p:grpSpPr>
          <a:xfrm>
            <a:off x="7713142" y="6320522"/>
            <a:ext cx="600370" cy="600370"/>
            <a:chOff x="0" y="0"/>
            <a:chExt cx="800493" cy="800493"/>
          </a:xfrm>
        </p:grpSpPr>
        <p:grpSp>
          <p:nvGrpSpPr>
            <p:cNvPr id="55" name="Group 55"/>
            <p:cNvGrpSpPr/>
            <p:nvPr/>
          </p:nvGrpSpPr>
          <p:grpSpPr>
            <a:xfrm>
              <a:off x="0" y="0"/>
              <a:ext cx="800493" cy="800493"/>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E3FF"/>
              </a:solidFill>
            </p:spPr>
            <p:txBody>
              <a:bodyPr/>
              <a:lstStyle/>
              <a:p>
                <a:endParaRPr lang="vi-VN"/>
              </a:p>
            </p:txBody>
          </p:sp>
          <p:sp>
            <p:nvSpPr>
              <p:cNvPr id="57" name="TextBox 57"/>
              <p:cNvSpPr txBox="1"/>
              <p:nvPr/>
            </p:nvSpPr>
            <p:spPr>
              <a:xfrm>
                <a:off x="76200" y="57150"/>
                <a:ext cx="660400" cy="679450"/>
              </a:xfrm>
              <a:prstGeom prst="rect">
                <a:avLst/>
              </a:prstGeom>
            </p:spPr>
            <p:txBody>
              <a:bodyPr lIns="66764" tIns="66764" rIns="66764" bIns="66764" rtlCol="0" anchor="ctr"/>
              <a:lstStyle/>
              <a:p>
                <a:pPr algn="ctr">
                  <a:lnSpc>
                    <a:spcPts val="1168"/>
                  </a:lnSpc>
                </a:pPr>
                <a:endParaRPr/>
              </a:p>
            </p:txBody>
          </p:sp>
        </p:grpSp>
        <p:grpSp>
          <p:nvGrpSpPr>
            <p:cNvPr id="58" name="Group 58"/>
            <p:cNvGrpSpPr/>
            <p:nvPr/>
          </p:nvGrpSpPr>
          <p:grpSpPr>
            <a:xfrm>
              <a:off x="84918" y="84918"/>
              <a:ext cx="630658" cy="630658"/>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a:solidFill>
                  <a:srgbClr val="FFFFFF"/>
                </a:solidFill>
                <a:prstDash val="solid"/>
                <a:miter/>
              </a:ln>
            </p:spPr>
            <p:txBody>
              <a:bodyPr/>
              <a:lstStyle/>
              <a:p>
                <a:endParaRPr lang="vi-VN"/>
              </a:p>
            </p:txBody>
          </p:sp>
          <p:sp>
            <p:nvSpPr>
              <p:cNvPr id="60" name="TextBox 60"/>
              <p:cNvSpPr txBox="1"/>
              <p:nvPr/>
            </p:nvSpPr>
            <p:spPr>
              <a:xfrm>
                <a:off x="76200" y="47625"/>
                <a:ext cx="660400" cy="688975"/>
              </a:xfrm>
              <a:prstGeom prst="rect">
                <a:avLst/>
              </a:prstGeom>
            </p:spPr>
            <p:txBody>
              <a:bodyPr lIns="66764" tIns="66764" rIns="66764" bIns="66764" rtlCol="0" anchor="ctr"/>
              <a:lstStyle/>
              <a:p>
                <a:pPr algn="ctr">
                  <a:lnSpc>
                    <a:spcPts val="2288"/>
                  </a:lnSpc>
                </a:pPr>
                <a:endParaRPr/>
              </a:p>
            </p:txBody>
          </p:sp>
        </p:grpSp>
        <p:sp>
          <p:nvSpPr>
            <p:cNvPr id="61" name="TextBox 61"/>
            <p:cNvSpPr txBox="1"/>
            <p:nvPr/>
          </p:nvSpPr>
          <p:spPr>
            <a:xfrm>
              <a:off x="315329" y="126263"/>
              <a:ext cx="224063" cy="520861"/>
            </a:xfrm>
            <a:prstGeom prst="rect">
              <a:avLst/>
            </a:prstGeom>
          </p:spPr>
          <p:txBody>
            <a:bodyPr lIns="0" tIns="0" rIns="0" bIns="0" rtlCol="0" anchor="t">
              <a:spAutoFit/>
            </a:bodyPr>
            <a:lstStyle/>
            <a:p>
              <a:pPr algn="l">
                <a:lnSpc>
                  <a:spcPts val="3216"/>
                </a:lnSpc>
              </a:pPr>
              <a:r>
                <a:rPr lang="en-US" sz="2474" spc="91">
                  <a:solidFill>
                    <a:srgbClr val="004AAD"/>
                  </a:solidFill>
                  <a:latin typeface="Montserrat 1"/>
                  <a:ea typeface="Montserrat 1"/>
                  <a:cs typeface="Montserrat 1"/>
                  <a:sym typeface="Montserrat 1"/>
                </a:rPr>
                <a:t>2</a:t>
              </a:r>
            </a:p>
          </p:txBody>
        </p:sp>
      </p:grpSp>
      <p:grpSp>
        <p:nvGrpSpPr>
          <p:cNvPr id="62" name="Group 62"/>
          <p:cNvGrpSpPr/>
          <p:nvPr/>
        </p:nvGrpSpPr>
        <p:grpSpPr>
          <a:xfrm>
            <a:off x="9863129" y="6276222"/>
            <a:ext cx="600370" cy="600370"/>
            <a:chOff x="0" y="0"/>
            <a:chExt cx="800493" cy="800493"/>
          </a:xfrm>
        </p:grpSpPr>
        <p:grpSp>
          <p:nvGrpSpPr>
            <p:cNvPr id="63" name="Group 63"/>
            <p:cNvGrpSpPr/>
            <p:nvPr/>
          </p:nvGrpSpPr>
          <p:grpSpPr>
            <a:xfrm>
              <a:off x="0" y="0"/>
              <a:ext cx="800493" cy="800493"/>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E3FF"/>
              </a:solidFill>
            </p:spPr>
            <p:txBody>
              <a:bodyPr/>
              <a:lstStyle/>
              <a:p>
                <a:endParaRPr lang="vi-VN"/>
              </a:p>
            </p:txBody>
          </p:sp>
          <p:sp>
            <p:nvSpPr>
              <p:cNvPr id="65" name="TextBox 65"/>
              <p:cNvSpPr txBox="1"/>
              <p:nvPr/>
            </p:nvSpPr>
            <p:spPr>
              <a:xfrm>
                <a:off x="76200" y="57150"/>
                <a:ext cx="660400" cy="679450"/>
              </a:xfrm>
              <a:prstGeom prst="rect">
                <a:avLst/>
              </a:prstGeom>
            </p:spPr>
            <p:txBody>
              <a:bodyPr lIns="66764" tIns="66764" rIns="66764" bIns="66764" rtlCol="0" anchor="ctr"/>
              <a:lstStyle/>
              <a:p>
                <a:pPr algn="ctr">
                  <a:lnSpc>
                    <a:spcPts val="1168"/>
                  </a:lnSpc>
                </a:pPr>
                <a:endParaRPr/>
              </a:p>
            </p:txBody>
          </p:sp>
        </p:grpSp>
        <p:grpSp>
          <p:nvGrpSpPr>
            <p:cNvPr id="66" name="Group 66"/>
            <p:cNvGrpSpPr/>
            <p:nvPr/>
          </p:nvGrpSpPr>
          <p:grpSpPr>
            <a:xfrm>
              <a:off x="84918" y="84918"/>
              <a:ext cx="630658" cy="630658"/>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9525" cap="sq">
                <a:solidFill>
                  <a:srgbClr val="FFFFFF"/>
                </a:solidFill>
                <a:prstDash val="solid"/>
                <a:miter/>
              </a:ln>
            </p:spPr>
            <p:txBody>
              <a:bodyPr/>
              <a:lstStyle/>
              <a:p>
                <a:endParaRPr lang="vi-VN"/>
              </a:p>
            </p:txBody>
          </p:sp>
          <p:sp>
            <p:nvSpPr>
              <p:cNvPr id="68" name="TextBox 68"/>
              <p:cNvSpPr txBox="1"/>
              <p:nvPr/>
            </p:nvSpPr>
            <p:spPr>
              <a:xfrm>
                <a:off x="76200" y="47625"/>
                <a:ext cx="660400" cy="688975"/>
              </a:xfrm>
              <a:prstGeom prst="rect">
                <a:avLst/>
              </a:prstGeom>
            </p:spPr>
            <p:txBody>
              <a:bodyPr lIns="66764" tIns="66764" rIns="66764" bIns="66764" rtlCol="0" anchor="ctr"/>
              <a:lstStyle/>
              <a:p>
                <a:pPr algn="ctr">
                  <a:lnSpc>
                    <a:spcPts val="2288"/>
                  </a:lnSpc>
                </a:pPr>
                <a:endParaRPr/>
              </a:p>
            </p:txBody>
          </p:sp>
        </p:grpSp>
        <p:sp>
          <p:nvSpPr>
            <p:cNvPr id="69" name="TextBox 69"/>
            <p:cNvSpPr txBox="1"/>
            <p:nvPr/>
          </p:nvSpPr>
          <p:spPr>
            <a:xfrm>
              <a:off x="315329" y="126263"/>
              <a:ext cx="224063" cy="520861"/>
            </a:xfrm>
            <a:prstGeom prst="rect">
              <a:avLst/>
            </a:prstGeom>
          </p:spPr>
          <p:txBody>
            <a:bodyPr lIns="0" tIns="0" rIns="0" bIns="0" rtlCol="0" anchor="t">
              <a:spAutoFit/>
            </a:bodyPr>
            <a:lstStyle/>
            <a:p>
              <a:pPr algn="l">
                <a:lnSpc>
                  <a:spcPts val="3216"/>
                </a:lnSpc>
              </a:pPr>
              <a:r>
                <a:rPr lang="en-US" sz="2474" spc="91">
                  <a:solidFill>
                    <a:srgbClr val="004AAD"/>
                  </a:solidFill>
                  <a:latin typeface="Montserrat 1"/>
                  <a:ea typeface="Montserrat 1"/>
                  <a:cs typeface="Montserrat 1"/>
                  <a:sym typeface="Montserrat 1"/>
                </a:rPr>
                <a:t>3</a:t>
              </a:r>
            </a:p>
          </p:txBody>
        </p:sp>
      </p:grpSp>
      <p:sp>
        <p:nvSpPr>
          <p:cNvPr id="70" name="TextBox 70"/>
          <p:cNvSpPr txBox="1"/>
          <p:nvPr/>
        </p:nvSpPr>
        <p:spPr>
          <a:xfrm>
            <a:off x="7929304" y="3449063"/>
            <a:ext cx="168047" cy="397789"/>
          </a:xfrm>
          <a:prstGeom prst="rect">
            <a:avLst/>
          </a:prstGeom>
        </p:spPr>
        <p:txBody>
          <a:bodyPr lIns="0" tIns="0" rIns="0" bIns="0" rtlCol="0" anchor="t">
            <a:spAutoFit/>
          </a:bodyPr>
          <a:lstStyle/>
          <a:p>
            <a:pPr algn="l">
              <a:lnSpc>
                <a:spcPts val="3216"/>
              </a:lnSpc>
            </a:pPr>
            <a:r>
              <a:rPr lang="en-US" sz="2474" spc="91">
                <a:solidFill>
                  <a:srgbClr val="004AAD"/>
                </a:solidFill>
                <a:latin typeface="Montserrat 1"/>
                <a:ea typeface="Montserrat 1"/>
                <a:cs typeface="Montserrat 1"/>
                <a:sym typeface="Montserrat 1"/>
              </a:rPr>
              <a:t>1</a:t>
            </a:r>
          </a:p>
        </p:txBody>
      </p:sp>
      <p:sp>
        <p:nvSpPr>
          <p:cNvPr id="71" name="TextBox 71"/>
          <p:cNvSpPr txBox="1"/>
          <p:nvPr/>
        </p:nvSpPr>
        <p:spPr>
          <a:xfrm>
            <a:off x="515292" y="4915470"/>
            <a:ext cx="2101394" cy="182655"/>
          </a:xfrm>
          <a:prstGeom prst="rect">
            <a:avLst/>
          </a:prstGeom>
        </p:spPr>
        <p:txBody>
          <a:bodyPr lIns="0" tIns="0" rIns="0" bIns="0" rtlCol="0" anchor="t">
            <a:spAutoFit/>
          </a:bodyPr>
          <a:lstStyle/>
          <a:p>
            <a:pPr algn="ctr">
              <a:lnSpc>
                <a:spcPts val="1402"/>
              </a:lnSpc>
            </a:pPr>
            <a:r>
              <a:rPr lang="en-US" sz="1168" spc="115">
                <a:solidFill>
                  <a:srgbClr val="0A3FA8"/>
                </a:solidFill>
                <a:latin typeface="Montserrat 7"/>
                <a:ea typeface="Montserrat 7"/>
                <a:cs typeface="Montserrat 7"/>
                <a:sym typeface="Montserrat 7"/>
              </a:rPr>
              <a:t>VAN-LOGISTIC</a:t>
            </a:r>
          </a:p>
        </p:txBody>
      </p:sp>
      <p:sp>
        <p:nvSpPr>
          <p:cNvPr id="72" name="TextBox 72"/>
          <p:cNvSpPr txBox="1"/>
          <p:nvPr/>
        </p:nvSpPr>
        <p:spPr>
          <a:xfrm>
            <a:off x="10718974" y="3642645"/>
            <a:ext cx="4451027" cy="836332"/>
          </a:xfrm>
          <a:prstGeom prst="rect">
            <a:avLst/>
          </a:prstGeom>
        </p:spPr>
        <p:txBody>
          <a:bodyPr lIns="0" tIns="0" rIns="0" bIns="0" rtlCol="0" anchor="t">
            <a:spAutoFit/>
          </a:bodyPr>
          <a:lstStyle/>
          <a:p>
            <a:pPr algn="ctr">
              <a:lnSpc>
                <a:spcPts val="3380"/>
              </a:lnSpc>
            </a:pPr>
            <a:r>
              <a:rPr lang="en-US" sz="2600" spc="96">
                <a:solidFill>
                  <a:srgbClr val="004AAD"/>
                </a:solidFill>
                <a:latin typeface="Montserrat 2"/>
                <a:ea typeface="Montserrat 2"/>
                <a:cs typeface="Montserrat 2"/>
                <a:sym typeface="Montserrat 2"/>
              </a:rPr>
              <a:t>Trải nghiệm &amp; sử dụng</a:t>
            </a:r>
          </a:p>
          <a:p>
            <a:pPr algn="ctr">
              <a:lnSpc>
                <a:spcPts val="3380"/>
              </a:lnSpc>
            </a:pPr>
            <a:r>
              <a:rPr lang="en-US" sz="2600" spc="96">
                <a:solidFill>
                  <a:srgbClr val="004AAD"/>
                </a:solidFill>
                <a:latin typeface="Montserrat 2"/>
                <a:ea typeface="Montserrat 2"/>
                <a:cs typeface="Montserrat 2"/>
                <a:sym typeface="Montserrat 2"/>
              </a:rPr>
              <a:t>Phần mềm VAN-Logistic</a:t>
            </a:r>
          </a:p>
        </p:txBody>
      </p:sp>
      <p:sp>
        <p:nvSpPr>
          <p:cNvPr id="73" name="TextBox 73"/>
          <p:cNvSpPr txBox="1"/>
          <p:nvPr/>
        </p:nvSpPr>
        <p:spPr>
          <a:xfrm>
            <a:off x="3290204" y="7025837"/>
            <a:ext cx="5224137" cy="409592"/>
          </a:xfrm>
          <a:prstGeom prst="rect">
            <a:avLst/>
          </a:prstGeom>
        </p:spPr>
        <p:txBody>
          <a:bodyPr lIns="0" tIns="0" rIns="0" bIns="0" rtlCol="0" anchor="t">
            <a:spAutoFit/>
          </a:bodyPr>
          <a:lstStyle/>
          <a:p>
            <a:pPr algn="ctr">
              <a:lnSpc>
                <a:spcPts val="3359"/>
              </a:lnSpc>
            </a:pPr>
            <a:r>
              <a:rPr lang="vi-VN" sz="2799" spc="134" dirty="0">
                <a:solidFill>
                  <a:srgbClr val="FF1D25"/>
                </a:solidFill>
                <a:latin typeface="Montserrat 7"/>
                <a:ea typeface="Montserrat 7"/>
                <a:cs typeface="Montserrat 7"/>
                <a:sym typeface="Montserrat 7"/>
              </a:rPr>
              <a:t>1900232303</a:t>
            </a:r>
            <a:endParaRPr lang="en-US" sz="2799" spc="134" dirty="0">
              <a:solidFill>
                <a:srgbClr val="FF1D25"/>
              </a:solidFill>
              <a:latin typeface="Montserrat 7"/>
              <a:ea typeface="Montserrat 7"/>
              <a:cs typeface="Montserrat 7"/>
              <a:sym typeface="Montserrat 7"/>
            </a:endParaRPr>
          </a:p>
        </p:txBody>
      </p:sp>
      <p:sp>
        <p:nvSpPr>
          <p:cNvPr id="74" name="Freeform 74"/>
          <p:cNvSpPr/>
          <p:nvPr/>
        </p:nvSpPr>
        <p:spPr>
          <a:xfrm>
            <a:off x="15862845" y="9648123"/>
            <a:ext cx="255232" cy="255232"/>
          </a:xfrm>
          <a:custGeom>
            <a:avLst/>
            <a:gdLst/>
            <a:ahLst/>
            <a:cxnLst/>
            <a:rect l="l" t="t" r="r" b="b"/>
            <a:pathLst>
              <a:path w="255232" h="255232">
                <a:moveTo>
                  <a:pt x="0" y="0"/>
                </a:moveTo>
                <a:lnTo>
                  <a:pt x="255231" y="0"/>
                </a:lnTo>
                <a:lnTo>
                  <a:pt x="255231" y="255231"/>
                </a:lnTo>
                <a:lnTo>
                  <a:pt x="0" y="2552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vi-VN"/>
          </a:p>
        </p:txBody>
      </p:sp>
      <p:sp>
        <p:nvSpPr>
          <p:cNvPr id="75" name="TextBox 75"/>
          <p:cNvSpPr txBox="1"/>
          <p:nvPr/>
        </p:nvSpPr>
        <p:spPr>
          <a:xfrm>
            <a:off x="16156176" y="9556628"/>
            <a:ext cx="2487045" cy="356252"/>
          </a:xfrm>
          <a:prstGeom prst="rect">
            <a:avLst/>
          </a:prstGeom>
        </p:spPr>
        <p:txBody>
          <a:bodyPr lIns="0" tIns="0" rIns="0" bIns="0" rtlCol="0" anchor="t">
            <a:spAutoFit/>
          </a:bodyPr>
          <a:lstStyle/>
          <a:p>
            <a:pPr algn="l">
              <a:lnSpc>
                <a:spcPts val="2940"/>
              </a:lnSpc>
            </a:pPr>
            <a:r>
              <a:rPr lang="en-US" sz="2100">
                <a:solidFill>
                  <a:srgbClr val="1246B5"/>
                </a:solidFill>
                <a:latin typeface="Montserrat 2"/>
                <a:ea typeface="Montserrat 2"/>
                <a:cs typeface="Montserrat 2"/>
                <a:sym typeface="Montserrat 2"/>
              </a:rPr>
              <a:t>http://vuhai.co</a:t>
            </a:r>
          </a:p>
        </p:txBody>
      </p:sp>
      <p:sp>
        <p:nvSpPr>
          <p:cNvPr id="76" name="Freeform 76"/>
          <p:cNvSpPr/>
          <p:nvPr/>
        </p:nvSpPr>
        <p:spPr>
          <a:xfrm>
            <a:off x="13665605" y="9670600"/>
            <a:ext cx="236900" cy="232754"/>
          </a:xfrm>
          <a:custGeom>
            <a:avLst/>
            <a:gdLst/>
            <a:ahLst/>
            <a:cxnLst/>
            <a:rect l="l" t="t" r="r" b="b"/>
            <a:pathLst>
              <a:path w="236900" h="232754">
                <a:moveTo>
                  <a:pt x="0" y="0"/>
                </a:moveTo>
                <a:lnTo>
                  <a:pt x="236900" y="0"/>
                </a:lnTo>
                <a:lnTo>
                  <a:pt x="236900" y="232754"/>
                </a:lnTo>
                <a:lnTo>
                  <a:pt x="0" y="23275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vi-VN"/>
          </a:p>
        </p:txBody>
      </p:sp>
      <p:sp>
        <p:nvSpPr>
          <p:cNvPr id="77" name="TextBox 77"/>
          <p:cNvSpPr txBox="1"/>
          <p:nvPr/>
        </p:nvSpPr>
        <p:spPr>
          <a:xfrm>
            <a:off x="13958930" y="9578563"/>
            <a:ext cx="1751648" cy="356252"/>
          </a:xfrm>
          <a:prstGeom prst="rect">
            <a:avLst/>
          </a:prstGeom>
        </p:spPr>
        <p:txBody>
          <a:bodyPr lIns="0" tIns="0" rIns="0" bIns="0" rtlCol="0" anchor="t">
            <a:spAutoFit/>
          </a:bodyPr>
          <a:lstStyle/>
          <a:p>
            <a:pPr algn="l">
              <a:lnSpc>
                <a:spcPts val="2940"/>
              </a:lnSpc>
            </a:pPr>
            <a:r>
              <a:rPr lang="en-US" sz="2100">
                <a:solidFill>
                  <a:srgbClr val="1246B5"/>
                </a:solidFill>
                <a:latin typeface="Montserrat 2"/>
                <a:ea typeface="Montserrat 2"/>
                <a:cs typeface="Montserrat 2"/>
                <a:sym typeface="Montserrat 2"/>
              </a:rPr>
              <a:t>1900232303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01104" y="3267046"/>
            <a:ext cx="3651873" cy="914875"/>
            <a:chOff x="0" y="0"/>
            <a:chExt cx="1913545" cy="479385"/>
          </a:xfrm>
        </p:grpSpPr>
        <p:sp>
          <p:nvSpPr>
            <p:cNvPr id="3" name="Freeform 3"/>
            <p:cNvSpPr/>
            <p:nvPr/>
          </p:nvSpPr>
          <p:spPr>
            <a:xfrm>
              <a:off x="5341" y="0"/>
              <a:ext cx="1905304" cy="479385"/>
            </a:xfrm>
            <a:custGeom>
              <a:avLst/>
              <a:gdLst/>
              <a:ahLst/>
              <a:cxnLst/>
              <a:rect l="l" t="t" r="r" b="b"/>
              <a:pathLst>
                <a:path w="1905304" h="479385">
                  <a:moveTo>
                    <a:pt x="5259" y="0"/>
                  </a:moveTo>
                  <a:lnTo>
                    <a:pt x="1694404" y="0"/>
                  </a:lnTo>
                  <a:cubicBezTo>
                    <a:pt x="1701127" y="0"/>
                    <a:pt x="1707511" y="2957"/>
                    <a:pt x="1711858" y="8085"/>
                  </a:cubicBezTo>
                  <a:lnTo>
                    <a:pt x="1901349" y="231607"/>
                  </a:lnTo>
                  <a:cubicBezTo>
                    <a:pt x="1905304" y="236272"/>
                    <a:pt x="1905304" y="243113"/>
                    <a:pt x="1901349" y="247778"/>
                  </a:cubicBezTo>
                  <a:lnTo>
                    <a:pt x="1711858" y="471300"/>
                  </a:lnTo>
                  <a:cubicBezTo>
                    <a:pt x="1707511" y="476429"/>
                    <a:pt x="1701127" y="479385"/>
                    <a:pt x="1694404" y="479385"/>
                  </a:cubicBezTo>
                  <a:lnTo>
                    <a:pt x="5259" y="479385"/>
                  </a:lnTo>
                  <a:cubicBezTo>
                    <a:pt x="3346" y="479385"/>
                    <a:pt x="1607" y="478275"/>
                    <a:pt x="804" y="476539"/>
                  </a:cubicBezTo>
                  <a:cubicBezTo>
                    <a:pt x="0" y="474804"/>
                    <a:pt x="277" y="472759"/>
                    <a:pt x="1513" y="471300"/>
                  </a:cubicBezTo>
                  <a:lnTo>
                    <a:pt x="191005" y="247778"/>
                  </a:lnTo>
                  <a:cubicBezTo>
                    <a:pt x="194959" y="243113"/>
                    <a:pt x="194959" y="236272"/>
                    <a:pt x="191005" y="231607"/>
                  </a:cubicBezTo>
                  <a:lnTo>
                    <a:pt x="1513" y="8085"/>
                  </a:lnTo>
                  <a:cubicBezTo>
                    <a:pt x="277" y="6626"/>
                    <a:pt x="0" y="4582"/>
                    <a:pt x="804" y="2846"/>
                  </a:cubicBezTo>
                  <a:cubicBezTo>
                    <a:pt x="1607" y="1111"/>
                    <a:pt x="3346" y="0"/>
                    <a:pt x="5259" y="0"/>
                  </a:cubicBezTo>
                  <a:close/>
                </a:path>
              </a:pathLst>
            </a:custGeom>
            <a:solidFill>
              <a:srgbClr val="F1C540"/>
            </a:solidFill>
          </p:spPr>
          <p:txBody>
            <a:bodyPr/>
            <a:lstStyle/>
            <a:p>
              <a:endParaRPr lang="vi-VN"/>
            </a:p>
          </p:txBody>
        </p:sp>
        <p:sp>
          <p:nvSpPr>
            <p:cNvPr id="4" name="TextBox 4"/>
            <p:cNvSpPr txBox="1"/>
            <p:nvPr/>
          </p:nvSpPr>
          <p:spPr>
            <a:xfrm>
              <a:off x="177800" y="-28575"/>
              <a:ext cx="1659545" cy="507960"/>
            </a:xfrm>
            <a:prstGeom prst="rect">
              <a:avLst/>
            </a:prstGeom>
          </p:spPr>
          <p:txBody>
            <a:bodyPr lIns="50800" tIns="50800" rIns="50800" bIns="50800" rtlCol="0" anchor="ctr"/>
            <a:lstStyle/>
            <a:p>
              <a:pPr algn="ctr">
                <a:lnSpc>
                  <a:spcPts val="1960"/>
                </a:lnSpc>
                <a:spcBef>
                  <a:spcPct val="0"/>
                </a:spcBef>
              </a:pPr>
              <a:endParaRPr/>
            </a:p>
          </p:txBody>
        </p:sp>
      </p:grpSp>
      <p:sp>
        <p:nvSpPr>
          <p:cNvPr id="5" name="AutoShape 5"/>
          <p:cNvSpPr/>
          <p:nvPr/>
        </p:nvSpPr>
        <p:spPr>
          <a:xfrm>
            <a:off x="9011585" y="2289311"/>
            <a:ext cx="0" cy="996784"/>
          </a:xfrm>
          <a:prstGeom prst="line">
            <a:avLst/>
          </a:prstGeom>
          <a:ln w="85725" cap="flat">
            <a:solidFill>
              <a:srgbClr val="F1C540"/>
            </a:solidFill>
            <a:prstDash val="solid"/>
            <a:headEnd type="none" w="sm" len="sm"/>
            <a:tailEnd type="oval" w="lg" len="lg"/>
          </a:ln>
        </p:spPr>
        <p:txBody>
          <a:bodyPr/>
          <a:lstStyle/>
          <a:p>
            <a:endParaRPr lang="vi-VN"/>
          </a:p>
        </p:txBody>
      </p:sp>
      <p:grpSp>
        <p:nvGrpSpPr>
          <p:cNvPr id="6" name="Group 6"/>
          <p:cNvGrpSpPr/>
          <p:nvPr/>
        </p:nvGrpSpPr>
        <p:grpSpPr>
          <a:xfrm>
            <a:off x="3398882" y="3321925"/>
            <a:ext cx="3776102" cy="914875"/>
            <a:chOff x="0" y="0"/>
            <a:chExt cx="1978640" cy="479385"/>
          </a:xfrm>
        </p:grpSpPr>
        <p:sp>
          <p:nvSpPr>
            <p:cNvPr id="7" name="Freeform 7"/>
            <p:cNvSpPr/>
            <p:nvPr/>
          </p:nvSpPr>
          <p:spPr>
            <a:xfrm>
              <a:off x="5165" y="0"/>
              <a:ext cx="1970671" cy="479385"/>
            </a:xfrm>
            <a:custGeom>
              <a:avLst/>
              <a:gdLst/>
              <a:ahLst/>
              <a:cxnLst/>
              <a:rect l="l" t="t" r="r" b="b"/>
              <a:pathLst>
                <a:path w="1970671" h="479385">
                  <a:moveTo>
                    <a:pt x="5086" y="0"/>
                  </a:moveTo>
                  <a:lnTo>
                    <a:pt x="1760024" y="0"/>
                  </a:lnTo>
                  <a:cubicBezTo>
                    <a:pt x="1766526" y="0"/>
                    <a:pt x="1772699" y="2860"/>
                    <a:pt x="1776904" y="7819"/>
                  </a:cubicBezTo>
                  <a:lnTo>
                    <a:pt x="1966846" y="231873"/>
                  </a:lnTo>
                  <a:cubicBezTo>
                    <a:pt x="1970670" y="236385"/>
                    <a:pt x="1970670" y="243001"/>
                    <a:pt x="1966846" y="247512"/>
                  </a:cubicBezTo>
                  <a:lnTo>
                    <a:pt x="1776904" y="471566"/>
                  </a:lnTo>
                  <a:cubicBezTo>
                    <a:pt x="1772699" y="476526"/>
                    <a:pt x="1766526" y="479385"/>
                    <a:pt x="1760024" y="479385"/>
                  </a:cubicBezTo>
                  <a:lnTo>
                    <a:pt x="5086" y="479385"/>
                  </a:lnTo>
                  <a:cubicBezTo>
                    <a:pt x="3236" y="479385"/>
                    <a:pt x="1555" y="478311"/>
                    <a:pt x="777" y="476633"/>
                  </a:cubicBezTo>
                  <a:cubicBezTo>
                    <a:pt x="0" y="474954"/>
                    <a:pt x="268" y="472977"/>
                    <a:pt x="1464" y="471566"/>
                  </a:cubicBezTo>
                  <a:lnTo>
                    <a:pt x="191406" y="247512"/>
                  </a:lnTo>
                  <a:cubicBezTo>
                    <a:pt x="195231" y="243001"/>
                    <a:pt x="195231" y="236385"/>
                    <a:pt x="191406" y="231873"/>
                  </a:cubicBezTo>
                  <a:lnTo>
                    <a:pt x="1464" y="7819"/>
                  </a:lnTo>
                  <a:cubicBezTo>
                    <a:pt x="268" y="6408"/>
                    <a:pt x="0" y="4431"/>
                    <a:pt x="777" y="2753"/>
                  </a:cubicBezTo>
                  <a:cubicBezTo>
                    <a:pt x="1555" y="1074"/>
                    <a:pt x="3236" y="0"/>
                    <a:pt x="5086" y="0"/>
                  </a:cubicBezTo>
                  <a:close/>
                </a:path>
              </a:pathLst>
            </a:custGeom>
            <a:solidFill>
              <a:srgbClr val="1B70EF"/>
            </a:solidFill>
          </p:spPr>
          <p:txBody>
            <a:bodyPr/>
            <a:lstStyle/>
            <a:p>
              <a:endParaRPr lang="vi-VN"/>
            </a:p>
          </p:txBody>
        </p:sp>
        <p:sp>
          <p:nvSpPr>
            <p:cNvPr id="8" name="TextBox 8"/>
            <p:cNvSpPr txBox="1"/>
            <p:nvPr/>
          </p:nvSpPr>
          <p:spPr>
            <a:xfrm>
              <a:off x="177800" y="-28575"/>
              <a:ext cx="1724640" cy="507960"/>
            </a:xfrm>
            <a:prstGeom prst="rect">
              <a:avLst/>
            </a:prstGeom>
          </p:spPr>
          <p:txBody>
            <a:bodyPr lIns="50800" tIns="50800" rIns="50800" bIns="50800" rtlCol="0" anchor="ctr"/>
            <a:lstStyle/>
            <a:p>
              <a:pPr algn="ctr">
                <a:lnSpc>
                  <a:spcPts val="1960"/>
                </a:lnSpc>
                <a:spcBef>
                  <a:spcPct val="0"/>
                </a:spcBef>
              </a:pPr>
              <a:endParaRPr/>
            </a:p>
          </p:txBody>
        </p:sp>
      </p:grpSp>
      <p:sp>
        <p:nvSpPr>
          <p:cNvPr id="9" name="AutoShape 9"/>
          <p:cNvSpPr/>
          <p:nvPr/>
        </p:nvSpPr>
        <p:spPr>
          <a:xfrm>
            <a:off x="5313551" y="2339322"/>
            <a:ext cx="0" cy="996784"/>
          </a:xfrm>
          <a:prstGeom prst="line">
            <a:avLst/>
          </a:prstGeom>
          <a:ln w="85725" cap="flat">
            <a:solidFill>
              <a:srgbClr val="1B70EF"/>
            </a:solidFill>
            <a:prstDash val="solid"/>
            <a:headEnd type="none" w="sm" len="sm"/>
            <a:tailEnd type="oval" w="lg" len="lg"/>
          </a:ln>
        </p:spPr>
        <p:txBody>
          <a:bodyPr/>
          <a:lstStyle/>
          <a:p>
            <a:endParaRPr lang="vi-VN"/>
          </a:p>
        </p:txBody>
      </p:sp>
      <p:grpSp>
        <p:nvGrpSpPr>
          <p:cNvPr id="10" name="Group 10"/>
          <p:cNvGrpSpPr/>
          <p:nvPr/>
        </p:nvGrpSpPr>
        <p:grpSpPr>
          <a:xfrm>
            <a:off x="229594" y="4663259"/>
            <a:ext cx="2669063" cy="935919"/>
            <a:chOff x="0" y="0"/>
            <a:chExt cx="470226" cy="164887"/>
          </a:xfrm>
        </p:grpSpPr>
        <p:sp>
          <p:nvSpPr>
            <p:cNvPr id="11" name="Freeform 11"/>
            <p:cNvSpPr/>
            <p:nvPr/>
          </p:nvSpPr>
          <p:spPr>
            <a:xfrm>
              <a:off x="0" y="0"/>
              <a:ext cx="470226" cy="164887"/>
            </a:xfrm>
            <a:custGeom>
              <a:avLst/>
              <a:gdLst/>
              <a:ahLst/>
              <a:cxnLst/>
              <a:rect l="l" t="t" r="r" b="b"/>
              <a:pathLst>
                <a:path w="470226" h="164887">
                  <a:moveTo>
                    <a:pt x="29006" y="0"/>
                  </a:moveTo>
                  <a:lnTo>
                    <a:pt x="441220" y="0"/>
                  </a:lnTo>
                  <a:cubicBezTo>
                    <a:pt x="448913" y="0"/>
                    <a:pt x="456291" y="3056"/>
                    <a:pt x="461730" y="8496"/>
                  </a:cubicBezTo>
                  <a:cubicBezTo>
                    <a:pt x="467170" y="13935"/>
                    <a:pt x="470226" y="21313"/>
                    <a:pt x="470226" y="29006"/>
                  </a:cubicBezTo>
                  <a:lnTo>
                    <a:pt x="470226" y="135881"/>
                  </a:lnTo>
                  <a:cubicBezTo>
                    <a:pt x="470226" y="143574"/>
                    <a:pt x="467170" y="150951"/>
                    <a:pt x="461730" y="156391"/>
                  </a:cubicBezTo>
                  <a:cubicBezTo>
                    <a:pt x="456291" y="161831"/>
                    <a:pt x="448913" y="164887"/>
                    <a:pt x="441220" y="164887"/>
                  </a:cubicBezTo>
                  <a:lnTo>
                    <a:pt x="29006" y="164887"/>
                  </a:lnTo>
                  <a:cubicBezTo>
                    <a:pt x="21313" y="164887"/>
                    <a:pt x="13935" y="161831"/>
                    <a:pt x="8496" y="156391"/>
                  </a:cubicBezTo>
                  <a:cubicBezTo>
                    <a:pt x="3056" y="150951"/>
                    <a:pt x="0" y="143574"/>
                    <a:pt x="0" y="135881"/>
                  </a:cubicBezTo>
                  <a:lnTo>
                    <a:pt x="0" y="29006"/>
                  </a:lnTo>
                  <a:cubicBezTo>
                    <a:pt x="0" y="21313"/>
                    <a:pt x="3056" y="13935"/>
                    <a:pt x="8496" y="8496"/>
                  </a:cubicBezTo>
                  <a:cubicBezTo>
                    <a:pt x="13935" y="3056"/>
                    <a:pt x="21313" y="0"/>
                    <a:pt x="29006" y="0"/>
                  </a:cubicBezTo>
                  <a:close/>
                </a:path>
              </a:pathLst>
            </a:custGeom>
            <a:solidFill>
              <a:srgbClr val="FFFFFF">
                <a:alpha val="80000"/>
              </a:srgbClr>
            </a:solidFill>
          </p:spPr>
          <p:txBody>
            <a:bodyPr/>
            <a:lstStyle/>
            <a:p>
              <a:endParaRPr lang="vi-VN"/>
            </a:p>
          </p:txBody>
        </p:sp>
        <p:sp>
          <p:nvSpPr>
            <p:cNvPr id="12" name="TextBox 12"/>
            <p:cNvSpPr txBox="1"/>
            <p:nvPr/>
          </p:nvSpPr>
          <p:spPr>
            <a:xfrm>
              <a:off x="0" y="-47625"/>
              <a:ext cx="470226" cy="212512"/>
            </a:xfrm>
            <a:prstGeom prst="rect">
              <a:avLst/>
            </a:prstGeom>
          </p:spPr>
          <p:txBody>
            <a:bodyPr lIns="50800" tIns="50800" rIns="50800" bIns="50800" rtlCol="0" anchor="ctr"/>
            <a:lstStyle/>
            <a:p>
              <a:pPr algn="ctr">
                <a:lnSpc>
                  <a:spcPts val="3359"/>
                </a:lnSpc>
                <a:spcBef>
                  <a:spcPct val="0"/>
                </a:spcBef>
              </a:pPr>
              <a:endParaRPr/>
            </a:p>
          </p:txBody>
        </p:sp>
      </p:grpSp>
      <p:grpSp>
        <p:nvGrpSpPr>
          <p:cNvPr id="13" name="Group 13"/>
          <p:cNvGrpSpPr/>
          <p:nvPr/>
        </p:nvGrpSpPr>
        <p:grpSpPr>
          <a:xfrm>
            <a:off x="253310" y="3286376"/>
            <a:ext cx="2977688" cy="914875"/>
            <a:chOff x="0" y="0"/>
            <a:chExt cx="1560279" cy="479385"/>
          </a:xfrm>
        </p:grpSpPr>
        <p:sp>
          <p:nvSpPr>
            <p:cNvPr id="14" name="Freeform 14"/>
            <p:cNvSpPr/>
            <p:nvPr/>
          </p:nvSpPr>
          <p:spPr>
            <a:xfrm>
              <a:off x="6550" y="0"/>
              <a:ext cx="1550173" cy="479385"/>
            </a:xfrm>
            <a:custGeom>
              <a:avLst/>
              <a:gdLst/>
              <a:ahLst/>
              <a:cxnLst/>
              <a:rect l="l" t="t" r="r" b="b"/>
              <a:pathLst>
                <a:path w="1550173" h="479385">
                  <a:moveTo>
                    <a:pt x="6450" y="0"/>
                  </a:moveTo>
                  <a:lnTo>
                    <a:pt x="1337529" y="0"/>
                  </a:lnTo>
                  <a:cubicBezTo>
                    <a:pt x="1345775" y="0"/>
                    <a:pt x="1353603" y="3626"/>
                    <a:pt x="1358935" y="9916"/>
                  </a:cubicBezTo>
                  <a:lnTo>
                    <a:pt x="1545322" y="229777"/>
                  </a:lnTo>
                  <a:cubicBezTo>
                    <a:pt x="1550173" y="235498"/>
                    <a:pt x="1550173" y="243888"/>
                    <a:pt x="1545322" y="249609"/>
                  </a:cubicBezTo>
                  <a:lnTo>
                    <a:pt x="1358935" y="469469"/>
                  </a:lnTo>
                  <a:cubicBezTo>
                    <a:pt x="1353603" y="475759"/>
                    <a:pt x="1345775" y="479385"/>
                    <a:pt x="1337529" y="479385"/>
                  </a:cubicBezTo>
                  <a:lnTo>
                    <a:pt x="6450" y="479385"/>
                  </a:lnTo>
                  <a:cubicBezTo>
                    <a:pt x="4104" y="479385"/>
                    <a:pt x="1972" y="478023"/>
                    <a:pt x="986" y="475895"/>
                  </a:cubicBezTo>
                  <a:cubicBezTo>
                    <a:pt x="0" y="473766"/>
                    <a:pt x="339" y="471259"/>
                    <a:pt x="1856" y="469469"/>
                  </a:cubicBezTo>
                  <a:lnTo>
                    <a:pt x="188244" y="249609"/>
                  </a:lnTo>
                  <a:cubicBezTo>
                    <a:pt x="193094" y="243888"/>
                    <a:pt x="193094" y="235498"/>
                    <a:pt x="188244" y="229777"/>
                  </a:cubicBezTo>
                  <a:lnTo>
                    <a:pt x="1856" y="9916"/>
                  </a:lnTo>
                  <a:cubicBezTo>
                    <a:pt x="339" y="8127"/>
                    <a:pt x="0" y="5619"/>
                    <a:pt x="986" y="3491"/>
                  </a:cubicBezTo>
                  <a:cubicBezTo>
                    <a:pt x="1972" y="1362"/>
                    <a:pt x="4104" y="0"/>
                    <a:pt x="6450" y="0"/>
                  </a:cubicBezTo>
                  <a:close/>
                </a:path>
              </a:pathLst>
            </a:custGeom>
            <a:solidFill>
              <a:srgbClr val="AE2012"/>
            </a:solidFill>
          </p:spPr>
          <p:txBody>
            <a:bodyPr/>
            <a:lstStyle/>
            <a:p>
              <a:endParaRPr lang="vi-VN"/>
            </a:p>
          </p:txBody>
        </p:sp>
        <p:sp>
          <p:nvSpPr>
            <p:cNvPr id="15" name="TextBox 15"/>
            <p:cNvSpPr txBox="1"/>
            <p:nvPr/>
          </p:nvSpPr>
          <p:spPr>
            <a:xfrm>
              <a:off x="177800" y="-28575"/>
              <a:ext cx="1306279" cy="507960"/>
            </a:xfrm>
            <a:prstGeom prst="rect">
              <a:avLst/>
            </a:prstGeom>
          </p:spPr>
          <p:txBody>
            <a:bodyPr lIns="50800" tIns="50800" rIns="50800" bIns="50800" rtlCol="0" anchor="ctr"/>
            <a:lstStyle/>
            <a:p>
              <a:pPr algn="ctr">
                <a:lnSpc>
                  <a:spcPts val="1960"/>
                </a:lnSpc>
                <a:spcBef>
                  <a:spcPct val="0"/>
                </a:spcBef>
              </a:pPr>
              <a:endParaRPr/>
            </a:p>
          </p:txBody>
        </p:sp>
      </p:grpSp>
      <p:sp>
        <p:nvSpPr>
          <p:cNvPr id="16" name="AutoShape 16"/>
          <p:cNvSpPr/>
          <p:nvPr/>
        </p:nvSpPr>
        <p:spPr>
          <a:xfrm>
            <a:off x="1737708" y="2315615"/>
            <a:ext cx="0" cy="996784"/>
          </a:xfrm>
          <a:prstGeom prst="line">
            <a:avLst/>
          </a:prstGeom>
          <a:ln w="85725" cap="flat">
            <a:solidFill>
              <a:srgbClr val="AE2012"/>
            </a:solidFill>
            <a:prstDash val="solid"/>
            <a:headEnd type="none" w="sm" len="sm"/>
            <a:tailEnd type="oval" w="lg" len="lg"/>
          </a:ln>
        </p:spPr>
        <p:txBody>
          <a:bodyPr/>
          <a:lstStyle/>
          <a:p>
            <a:endParaRPr lang="vi-VN"/>
          </a:p>
        </p:txBody>
      </p:sp>
      <p:grpSp>
        <p:nvGrpSpPr>
          <p:cNvPr id="17" name="Group 17"/>
          <p:cNvGrpSpPr/>
          <p:nvPr/>
        </p:nvGrpSpPr>
        <p:grpSpPr>
          <a:xfrm>
            <a:off x="11249971" y="3302875"/>
            <a:ext cx="3420623" cy="914875"/>
            <a:chOff x="0" y="0"/>
            <a:chExt cx="1792372" cy="479385"/>
          </a:xfrm>
        </p:grpSpPr>
        <p:sp>
          <p:nvSpPr>
            <p:cNvPr id="18" name="Freeform 18"/>
            <p:cNvSpPr/>
            <p:nvPr/>
          </p:nvSpPr>
          <p:spPr>
            <a:xfrm>
              <a:off x="5702" y="0"/>
              <a:ext cx="1783574" cy="479385"/>
            </a:xfrm>
            <a:custGeom>
              <a:avLst/>
              <a:gdLst/>
              <a:ahLst/>
              <a:cxnLst/>
              <a:rect l="l" t="t" r="r" b="b"/>
              <a:pathLst>
                <a:path w="1783574" h="479385">
                  <a:moveTo>
                    <a:pt x="5615" y="0"/>
                  </a:moveTo>
                  <a:lnTo>
                    <a:pt x="1572153" y="0"/>
                  </a:lnTo>
                  <a:cubicBezTo>
                    <a:pt x="1579331" y="0"/>
                    <a:pt x="1586146" y="3157"/>
                    <a:pt x="1590788" y="8632"/>
                  </a:cubicBezTo>
                  <a:lnTo>
                    <a:pt x="1779352" y="231061"/>
                  </a:lnTo>
                  <a:cubicBezTo>
                    <a:pt x="1783574" y="236041"/>
                    <a:pt x="1783574" y="243344"/>
                    <a:pt x="1779352" y="248325"/>
                  </a:cubicBezTo>
                  <a:lnTo>
                    <a:pt x="1590788" y="470753"/>
                  </a:lnTo>
                  <a:cubicBezTo>
                    <a:pt x="1586146" y="476229"/>
                    <a:pt x="1579331" y="479385"/>
                    <a:pt x="1572153" y="479385"/>
                  </a:cubicBezTo>
                  <a:lnTo>
                    <a:pt x="5615" y="479385"/>
                  </a:lnTo>
                  <a:cubicBezTo>
                    <a:pt x="3572" y="479385"/>
                    <a:pt x="1716" y="478200"/>
                    <a:pt x="858" y="476347"/>
                  </a:cubicBezTo>
                  <a:cubicBezTo>
                    <a:pt x="0" y="474494"/>
                    <a:pt x="295" y="472311"/>
                    <a:pt x="1616" y="470753"/>
                  </a:cubicBezTo>
                  <a:lnTo>
                    <a:pt x="190180" y="248325"/>
                  </a:lnTo>
                  <a:cubicBezTo>
                    <a:pt x="194402" y="243344"/>
                    <a:pt x="194402" y="236041"/>
                    <a:pt x="190180" y="231061"/>
                  </a:cubicBezTo>
                  <a:lnTo>
                    <a:pt x="1616" y="8632"/>
                  </a:lnTo>
                  <a:cubicBezTo>
                    <a:pt x="295" y="7074"/>
                    <a:pt x="0" y="4892"/>
                    <a:pt x="858" y="3039"/>
                  </a:cubicBezTo>
                  <a:cubicBezTo>
                    <a:pt x="1716" y="1186"/>
                    <a:pt x="3572" y="0"/>
                    <a:pt x="5615" y="0"/>
                  </a:cubicBezTo>
                  <a:close/>
                </a:path>
              </a:pathLst>
            </a:custGeom>
            <a:solidFill>
              <a:srgbClr val="006696"/>
            </a:solidFill>
          </p:spPr>
          <p:txBody>
            <a:bodyPr/>
            <a:lstStyle/>
            <a:p>
              <a:endParaRPr lang="vi-VN"/>
            </a:p>
          </p:txBody>
        </p:sp>
        <p:sp>
          <p:nvSpPr>
            <p:cNvPr id="19" name="TextBox 19"/>
            <p:cNvSpPr txBox="1"/>
            <p:nvPr/>
          </p:nvSpPr>
          <p:spPr>
            <a:xfrm>
              <a:off x="177800" y="-28575"/>
              <a:ext cx="1538372" cy="507960"/>
            </a:xfrm>
            <a:prstGeom prst="rect">
              <a:avLst/>
            </a:prstGeom>
          </p:spPr>
          <p:txBody>
            <a:bodyPr lIns="50800" tIns="50800" rIns="50800" bIns="50800" rtlCol="0" anchor="ctr"/>
            <a:lstStyle/>
            <a:p>
              <a:pPr algn="ctr">
                <a:lnSpc>
                  <a:spcPts val="1960"/>
                </a:lnSpc>
                <a:spcBef>
                  <a:spcPct val="0"/>
                </a:spcBef>
              </a:pPr>
              <a:endParaRPr/>
            </a:p>
          </p:txBody>
        </p:sp>
      </p:grpSp>
      <p:sp>
        <p:nvSpPr>
          <p:cNvPr id="20" name="AutoShape 20"/>
          <p:cNvSpPr/>
          <p:nvPr/>
        </p:nvSpPr>
        <p:spPr>
          <a:xfrm>
            <a:off x="12756075" y="2320272"/>
            <a:ext cx="0" cy="996784"/>
          </a:xfrm>
          <a:prstGeom prst="line">
            <a:avLst/>
          </a:prstGeom>
          <a:ln w="85725" cap="flat">
            <a:solidFill>
              <a:srgbClr val="006696"/>
            </a:solidFill>
            <a:prstDash val="solid"/>
            <a:headEnd type="none" w="sm" len="sm"/>
            <a:tailEnd type="oval" w="lg" len="lg"/>
          </a:ln>
        </p:spPr>
        <p:txBody>
          <a:bodyPr/>
          <a:lstStyle/>
          <a:p>
            <a:endParaRPr lang="vi-VN"/>
          </a:p>
        </p:txBody>
      </p:sp>
      <p:grpSp>
        <p:nvGrpSpPr>
          <p:cNvPr id="21" name="Group 21"/>
          <p:cNvGrpSpPr/>
          <p:nvPr/>
        </p:nvGrpSpPr>
        <p:grpSpPr>
          <a:xfrm rot="5400000">
            <a:off x="12048387" y="1451760"/>
            <a:ext cx="1415376" cy="141537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006696"/>
              </a:solidFill>
              <a:prstDash val="solid"/>
              <a:miter/>
            </a:ln>
          </p:spPr>
          <p:txBody>
            <a:bodyPr/>
            <a:lstStyle/>
            <a:p>
              <a:endParaRPr lang="vi-VN"/>
            </a:p>
          </p:txBody>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24" name="Group 24"/>
          <p:cNvGrpSpPr/>
          <p:nvPr/>
        </p:nvGrpSpPr>
        <p:grpSpPr>
          <a:xfrm rot="5400000">
            <a:off x="8303897" y="1420799"/>
            <a:ext cx="1415376" cy="141537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F1C540"/>
              </a:solidFill>
              <a:prstDash val="solid"/>
              <a:miter/>
            </a:ln>
          </p:spPr>
          <p:txBody>
            <a:bodyPr/>
            <a:lstStyle/>
            <a:p>
              <a:endParaRPr lang="vi-VN"/>
            </a:p>
          </p:txBody>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27" name="Group 27"/>
          <p:cNvGrpSpPr/>
          <p:nvPr/>
        </p:nvGrpSpPr>
        <p:grpSpPr>
          <a:xfrm rot="5400000">
            <a:off x="4605863" y="1470810"/>
            <a:ext cx="1415376" cy="141537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1B70EF"/>
              </a:solidFill>
              <a:prstDash val="solid"/>
              <a:miter/>
            </a:ln>
          </p:spPr>
          <p:txBody>
            <a:bodyPr/>
            <a:lstStyle/>
            <a:p>
              <a:endParaRPr lang="vi-VN"/>
            </a:p>
          </p:txBody>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30" name="Group 30"/>
          <p:cNvGrpSpPr/>
          <p:nvPr/>
        </p:nvGrpSpPr>
        <p:grpSpPr>
          <a:xfrm rot="5400000">
            <a:off x="1030020" y="1447103"/>
            <a:ext cx="1415376" cy="141537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AE2012"/>
              </a:solidFill>
              <a:prstDash val="solid"/>
              <a:miter/>
            </a:ln>
          </p:spPr>
          <p:txBody>
            <a:bodyPr/>
            <a:lstStyle/>
            <a:p>
              <a:endParaRPr lang="vi-VN"/>
            </a:p>
          </p:txBody>
        </p:sp>
        <p:sp>
          <p:nvSpPr>
            <p:cNvPr id="32" name="TextBox 32"/>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sp>
        <p:nvSpPr>
          <p:cNvPr id="33" name="Freeform 33"/>
          <p:cNvSpPr/>
          <p:nvPr/>
        </p:nvSpPr>
        <p:spPr>
          <a:xfrm>
            <a:off x="1234798" y="1691578"/>
            <a:ext cx="969820" cy="854558"/>
          </a:xfrm>
          <a:custGeom>
            <a:avLst/>
            <a:gdLst/>
            <a:ahLst/>
            <a:cxnLst/>
            <a:rect l="l" t="t" r="r" b="b"/>
            <a:pathLst>
              <a:path w="969820" h="854558">
                <a:moveTo>
                  <a:pt x="0" y="0"/>
                </a:moveTo>
                <a:lnTo>
                  <a:pt x="969820" y="0"/>
                </a:lnTo>
                <a:lnTo>
                  <a:pt x="969820" y="854557"/>
                </a:lnTo>
                <a:lnTo>
                  <a:pt x="0" y="854557"/>
                </a:lnTo>
                <a:lnTo>
                  <a:pt x="0" y="0"/>
                </a:lnTo>
                <a:close/>
              </a:path>
            </a:pathLst>
          </a:custGeom>
          <a:blipFill>
            <a:blip r:embed="rId2"/>
            <a:stretch>
              <a:fillRect/>
            </a:stretch>
          </a:blipFill>
        </p:spPr>
        <p:txBody>
          <a:bodyPr/>
          <a:lstStyle/>
          <a:p>
            <a:endParaRPr lang="vi-VN"/>
          </a:p>
        </p:txBody>
      </p:sp>
      <p:sp>
        <p:nvSpPr>
          <p:cNvPr id="34" name="Freeform 34"/>
          <p:cNvSpPr/>
          <p:nvPr/>
        </p:nvSpPr>
        <p:spPr>
          <a:xfrm>
            <a:off x="4324086" y="1189033"/>
            <a:ext cx="1978930" cy="1978930"/>
          </a:xfrm>
          <a:custGeom>
            <a:avLst/>
            <a:gdLst/>
            <a:ahLst/>
            <a:cxnLst/>
            <a:rect l="l" t="t" r="r" b="b"/>
            <a:pathLst>
              <a:path w="1978930" h="1978930">
                <a:moveTo>
                  <a:pt x="0" y="0"/>
                </a:moveTo>
                <a:lnTo>
                  <a:pt x="1978930" y="0"/>
                </a:lnTo>
                <a:lnTo>
                  <a:pt x="1978930" y="1978930"/>
                </a:lnTo>
                <a:lnTo>
                  <a:pt x="0" y="1978930"/>
                </a:lnTo>
                <a:lnTo>
                  <a:pt x="0" y="0"/>
                </a:lnTo>
                <a:close/>
              </a:path>
            </a:pathLst>
          </a:custGeom>
          <a:blipFill>
            <a:blip r:embed="rId3"/>
            <a:stretch>
              <a:fillRect/>
            </a:stretch>
          </a:blipFill>
        </p:spPr>
        <p:txBody>
          <a:bodyPr/>
          <a:lstStyle/>
          <a:p>
            <a:endParaRPr lang="vi-VN"/>
          </a:p>
        </p:txBody>
      </p:sp>
      <p:sp>
        <p:nvSpPr>
          <p:cNvPr id="35" name="Freeform 35"/>
          <p:cNvSpPr/>
          <p:nvPr/>
        </p:nvSpPr>
        <p:spPr>
          <a:xfrm>
            <a:off x="8478708" y="1710179"/>
            <a:ext cx="1065753" cy="836616"/>
          </a:xfrm>
          <a:custGeom>
            <a:avLst/>
            <a:gdLst/>
            <a:ahLst/>
            <a:cxnLst/>
            <a:rect l="l" t="t" r="r" b="b"/>
            <a:pathLst>
              <a:path w="1065753" h="836616">
                <a:moveTo>
                  <a:pt x="0" y="0"/>
                </a:moveTo>
                <a:lnTo>
                  <a:pt x="1065753" y="0"/>
                </a:lnTo>
                <a:lnTo>
                  <a:pt x="1065753" y="836616"/>
                </a:lnTo>
                <a:lnTo>
                  <a:pt x="0" y="836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36" name="Group 36"/>
          <p:cNvGrpSpPr/>
          <p:nvPr/>
        </p:nvGrpSpPr>
        <p:grpSpPr>
          <a:xfrm>
            <a:off x="7401104" y="4662786"/>
            <a:ext cx="3651873" cy="5072630"/>
            <a:chOff x="0" y="0"/>
            <a:chExt cx="1569632" cy="2180296"/>
          </a:xfrm>
        </p:grpSpPr>
        <p:sp>
          <p:nvSpPr>
            <p:cNvPr id="37" name="Freeform 37"/>
            <p:cNvSpPr/>
            <p:nvPr/>
          </p:nvSpPr>
          <p:spPr>
            <a:xfrm>
              <a:off x="0" y="0"/>
              <a:ext cx="1569632" cy="2180296"/>
            </a:xfrm>
            <a:custGeom>
              <a:avLst/>
              <a:gdLst/>
              <a:ahLst/>
              <a:cxnLst/>
              <a:rect l="l" t="t" r="r" b="b"/>
              <a:pathLst>
                <a:path w="1569632" h="2180296">
                  <a:moveTo>
                    <a:pt x="25440" y="0"/>
                  </a:moveTo>
                  <a:lnTo>
                    <a:pt x="1544192" y="0"/>
                  </a:lnTo>
                  <a:cubicBezTo>
                    <a:pt x="1558242" y="0"/>
                    <a:pt x="1569632" y="11390"/>
                    <a:pt x="1569632" y="25440"/>
                  </a:cubicBezTo>
                  <a:lnTo>
                    <a:pt x="1569632" y="2154856"/>
                  </a:lnTo>
                  <a:cubicBezTo>
                    <a:pt x="1569632" y="2168906"/>
                    <a:pt x="1558242" y="2180296"/>
                    <a:pt x="1544192" y="2180296"/>
                  </a:cubicBezTo>
                  <a:lnTo>
                    <a:pt x="25440" y="2180296"/>
                  </a:lnTo>
                  <a:cubicBezTo>
                    <a:pt x="11390" y="2180296"/>
                    <a:pt x="0" y="2168906"/>
                    <a:pt x="0" y="2154856"/>
                  </a:cubicBezTo>
                  <a:lnTo>
                    <a:pt x="0" y="25440"/>
                  </a:lnTo>
                  <a:cubicBezTo>
                    <a:pt x="0" y="11390"/>
                    <a:pt x="11390" y="0"/>
                    <a:pt x="25440" y="0"/>
                  </a:cubicBezTo>
                  <a:close/>
                </a:path>
              </a:pathLst>
            </a:custGeom>
            <a:solidFill>
              <a:srgbClr val="FFFFFF"/>
            </a:solidFill>
            <a:ln w="28575" cap="sq">
              <a:solidFill>
                <a:srgbClr val="EED15D"/>
              </a:solidFill>
              <a:prstDash val="sysDot"/>
              <a:miter/>
            </a:ln>
          </p:spPr>
          <p:txBody>
            <a:bodyPr/>
            <a:lstStyle/>
            <a:p>
              <a:endParaRPr lang="vi-VN"/>
            </a:p>
          </p:txBody>
        </p:sp>
        <p:sp>
          <p:nvSpPr>
            <p:cNvPr id="38" name="TextBox 38"/>
            <p:cNvSpPr txBox="1"/>
            <p:nvPr/>
          </p:nvSpPr>
          <p:spPr>
            <a:xfrm>
              <a:off x="0" y="-47625"/>
              <a:ext cx="1569632" cy="2227921"/>
            </a:xfrm>
            <a:prstGeom prst="rect">
              <a:avLst/>
            </a:prstGeom>
          </p:spPr>
          <p:txBody>
            <a:bodyPr lIns="50800" tIns="50800" rIns="50800" bIns="50800" rtlCol="0" anchor="ctr"/>
            <a:lstStyle/>
            <a:p>
              <a:pPr algn="ctr">
                <a:lnSpc>
                  <a:spcPts val="3359"/>
                </a:lnSpc>
              </a:pPr>
              <a:endParaRPr/>
            </a:p>
          </p:txBody>
        </p:sp>
      </p:grpSp>
      <p:grpSp>
        <p:nvGrpSpPr>
          <p:cNvPr id="39" name="Group 39"/>
          <p:cNvGrpSpPr/>
          <p:nvPr/>
        </p:nvGrpSpPr>
        <p:grpSpPr>
          <a:xfrm>
            <a:off x="3352636" y="4653542"/>
            <a:ext cx="3887644" cy="5072349"/>
            <a:chOff x="0" y="0"/>
            <a:chExt cx="1670970" cy="2180175"/>
          </a:xfrm>
        </p:grpSpPr>
        <p:sp>
          <p:nvSpPr>
            <p:cNvPr id="40" name="Freeform 40"/>
            <p:cNvSpPr/>
            <p:nvPr/>
          </p:nvSpPr>
          <p:spPr>
            <a:xfrm>
              <a:off x="0" y="0"/>
              <a:ext cx="1670970" cy="2180175"/>
            </a:xfrm>
            <a:custGeom>
              <a:avLst/>
              <a:gdLst/>
              <a:ahLst/>
              <a:cxnLst/>
              <a:rect l="l" t="t" r="r" b="b"/>
              <a:pathLst>
                <a:path w="1670970" h="2180175">
                  <a:moveTo>
                    <a:pt x="23897" y="0"/>
                  </a:moveTo>
                  <a:lnTo>
                    <a:pt x="1647073" y="0"/>
                  </a:lnTo>
                  <a:cubicBezTo>
                    <a:pt x="1660271" y="0"/>
                    <a:pt x="1670970" y="10699"/>
                    <a:pt x="1670970" y="23897"/>
                  </a:cubicBezTo>
                  <a:lnTo>
                    <a:pt x="1670970" y="2156278"/>
                  </a:lnTo>
                  <a:cubicBezTo>
                    <a:pt x="1670970" y="2169476"/>
                    <a:pt x="1660271" y="2180175"/>
                    <a:pt x="1647073" y="2180175"/>
                  </a:cubicBezTo>
                  <a:lnTo>
                    <a:pt x="23897" y="2180175"/>
                  </a:lnTo>
                  <a:cubicBezTo>
                    <a:pt x="10699" y="2180175"/>
                    <a:pt x="0" y="2169476"/>
                    <a:pt x="0" y="2156278"/>
                  </a:cubicBezTo>
                  <a:lnTo>
                    <a:pt x="0" y="23897"/>
                  </a:lnTo>
                  <a:cubicBezTo>
                    <a:pt x="0" y="10699"/>
                    <a:pt x="10699" y="0"/>
                    <a:pt x="23897" y="0"/>
                  </a:cubicBezTo>
                  <a:close/>
                </a:path>
              </a:pathLst>
            </a:custGeom>
            <a:solidFill>
              <a:srgbClr val="FFFFFF"/>
            </a:solidFill>
            <a:ln w="28575" cap="sq">
              <a:solidFill>
                <a:srgbClr val="1B70EF"/>
              </a:solidFill>
              <a:prstDash val="sysDot"/>
              <a:miter/>
            </a:ln>
          </p:spPr>
          <p:txBody>
            <a:bodyPr/>
            <a:lstStyle/>
            <a:p>
              <a:endParaRPr lang="vi-VN"/>
            </a:p>
          </p:txBody>
        </p:sp>
        <p:sp>
          <p:nvSpPr>
            <p:cNvPr id="41" name="TextBox 41"/>
            <p:cNvSpPr txBox="1"/>
            <p:nvPr/>
          </p:nvSpPr>
          <p:spPr>
            <a:xfrm>
              <a:off x="0" y="-47625"/>
              <a:ext cx="1670970" cy="2227800"/>
            </a:xfrm>
            <a:prstGeom prst="rect">
              <a:avLst/>
            </a:prstGeom>
          </p:spPr>
          <p:txBody>
            <a:bodyPr lIns="50800" tIns="50800" rIns="50800" bIns="50800" rtlCol="0" anchor="ctr"/>
            <a:lstStyle/>
            <a:p>
              <a:pPr algn="ctr">
                <a:lnSpc>
                  <a:spcPts val="3219"/>
                </a:lnSpc>
              </a:pPr>
              <a:endParaRPr/>
            </a:p>
          </p:txBody>
        </p:sp>
      </p:grpSp>
      <p:grpSp>
        <p:nvGrpSpPr>
          <p:cNvPr id="42" name="Group 42"/>
          <p:cNvGrpSpPr/>
          <p:nvPr/>
        </p:nvGrpSpPr>
        <p:grpSpPr>
          <a:xfrm>
            <a:off x="253310" y="4614814"/>
            <a:ext cx="2977688" cy="5101552"/>
            <a:chOff x="0" y="0"/>
            <a:chExt cx="1279857" cy="2192727"/>
          </a:xfrm>
        </p:grpSpPr>
        <p:sp>
          <p:nvSpPr>
            <p:cNvPr id="43" name="Freeform 43"/>
            <p:cNvSpPr/>
            <p:nvPr/>
          </p:nvSpPr>
          <p:spPr>
            <a:xfrm>
              <a:off x="0" y="0"/>
              <a:ext cx="1279857" cy="2192727"/>
            </a:xfrm>
            <a:custGeom>
              <a:avLst/>
              <a:gdLst/>
              <a:ahLst/>
              <a:cxnLst/>
              <a:rect l="l" t="t" r="r" b="b"/>
              <a:pathLst>
                <a:path w="1279857" h="2192727">
                  <a:moveTo>
                    <a:pt x="31200" y="0"/>
                  </a:moveTo>
                  <a:lnTo>
                    <a:pt x="1248657" y="0"/>
                  </a:lnTo>
                  <a:cubicBezTo>
                    <a:pt x="1265889" y="0"/>
                    <a:pt x="1279857" y="13969"/>
                    <a:pt x="1279857" y="31200"/>
                  </a:cubicBezTo>
                  <a:lnTo>
                    <a:pt x="1279857" y="2161527"/>
                  </a:lnTo>
                  <a:cubicBezTo>
                    <a:pt x="1279857" y="2178758"/>
                    <a:pt x="1265889" y="2192727"/>
                    <a:pt x="1248657" y="2192727"/>
                  </a:cubicBezTo>
                  <a:lnTo>
                    <a:pt x="31200" y="2192727"/>
                  </a:lnTo>
                  <a:cubicBezTo>
                    <a:pt x="13969" y="2192727"/>
                    <a:pt x="0" y="2178758"/>
                    <a:pt x="0" y="2161527"/>
                  </a:cubicBezTo>
                  <a:lnTo>
                    <a:pt x="0" y="31200"/>
                  </a:lnTo>
                  <a:cubicBezTo>
                    <a:pt x="0" y="13969"/>
                    <a:pt x="13969" y="0"/>
                    <a:pt x="31200" y="0"/>
                  </a:cubicBezTo>
                  <a:close/>
                </a:path>
              </a:pathLst>
            </a:custGeom>
            <a:solidFill>
              <a:srgbClr val="FFFFFF"/>
            </a:solidFill>
            <a:ln w="28575" cap="sq">
              <a:solidFill>
                <a:srgbClr val="AE2012"/>
              </a:solidFill>
              <a:prstDash val="sysDot"/>
              <a:miter/>
            </a:ln>
          </p:spPr>
          <p:txBody>
            <a:bodyPr/>
            <a:lstStyle/>
            <a:p>
              <a:endParaRPr lang="vi-VN"/>
            </a:p>
          </p:txBody>
        </p:sp>
        <p:sp>
          <p:nvSpPr>
            <p:cNvPr id="44" name="TextBox 44"/>
            <p:cNvSpPr txBox="1"/>
            <p:nvPr/>
          </p:nvSpPr>
          <p:spPr>
            <a:xfrm>
              <a:off x="0" y="-47625"/>
              <a:ext cx="1279857" cy="2240352"/>
            </a:xfrm>
            <a:prstGeom prst="rect">
              <a:avLst/>
            </a:prstGeom>
          </p:spPr>
          <p:txBody>
            <a:bodyPr lIns="50800" tIns="50800" rIns="50800" bIns="50800" rtlCol="0" anchor="ctr"/>
            <a:lstStyle/>
            <a:p>
              <a:pPr algn="ctr">
                <a:lnSpc>
                  <a:spcPts val="3359"/>
                </a:lnSpc>
              </a:pPr>
              <a:endParaRPr/>
            </a:p>
          </p:txBody>
        </p:sp>
      </p:grpSp>
      <p:grpSp>
        <p:nvGrpSpPr>
          <p:cNvPr id="45" name="Group 45"/>
          <p:cNvGrpSpPr/>
          <p:nvPr/>
        </p:nvGrpSpPr>
        <p:grpSpPr>
          <a:xfrm>
            <a:off x="11249971" y="4672592"/>
            <a:ext cx="3420623" cy="5034249"/>
            <a:chOff x="0" y="0"/>
            <a:chExt cx="1470237" cy="2163799"/>
          </a:xfrm>
        </p:grpSpPr>
        <p:sp>
          <p:nvSpPr>
            <p:cNvPr id="46" name="Freeform 46"/>
            <p:cNvSpPr/>
            <p:nvPr/>
          </p:nvSpPr>
          <p:spPr>
            <a:xfrm>
              <a:off x="0" y="0"/>
              <a:ext cx="1470237" cy="2163799"/>
            </a:xfrm>
            <a:custGeom>
              <a:avLst/>
              <a:gdLst/>
              <a:ahLst/>
              <a:cxnLst/>
              <a:rect l="l" t="t" r="r" b="b"/>
              <a:pathLst>
                <a:path w="1470237" h="2163799">
                  <a:moveTo>
                    <a:pt x="27160" y="0"/>
                  </a:moveTo>
                  <a:lnTo>
                    <a:pt x="1443078" y="0"/>
                  </a:lnTo>
                  <a:cubicBezTo>
                    <a:pt x="1458077" y="0"/>
                    <a:pt x="1470237" y="12160"/>
                    <a:pt x="1470237" y="27160"/>
                  </a:cubicBezTo>
                  <a:lnTo>
                    <a:pt x="1470237" y="2136640"/>
                  </a:lnTo>
                  <a:cubicBezTo>
                    <a:pt x="1470237" y="2143843"/>
                    <a:pt x="1467376" y="2150751"/>
                    <a:pt x="1462282" y="2155844"/>
                  </a:cubicBezTo>
                  <a:cubicBezTo>
                    <a:pt x="1457189" y="2160938"/>
                    <a:pt x="1450281" y="2163799"/>
                    <a:pt x="1443078" y="2163799"/>
                  </a:cubicBezTo>
                  <a:lnTo>
                    <a:pt x="27160" y="2163799"/>
                  </a:lnTo>
                  <a:cubicBezTo>
                    <a:pt x="19956" y="2163799"/>
                    <a:pt x="13048" y="2160938"/>
                    <a:pt x="7955" y="2155844"/>
                  </a:cubicBezTo>
                  <a:cubicBezTo>
                    <a:pt x="2861" y="2150751"/>
                    <a:pt x="0" y="2143843"/>
                    <a:pt x="0" y="2136640"/>
                  </a:cubicBezTo>
                  <a:lnTo>
                    <a:pt x="0" y="27160"/>
                  </a:lnTo>
                  <a:cubicBezTo>
                    <a:pt x="0" y="19956"/>
                    <a:pt x="2861" y="13048"/>
                    <a:pt x="7955" y="7955"/>
                  </a:cubicBezTo>
                  <a:cubicBezTo>
                    <a:pt x="13048" y="2861"/>
                    <a:pt x="19956" y="0"/>
                    <a:pt x="27160" y="0"/>
                  </a:cubicBezTo>
                  <a:close/>
                </a:path>
              </a:pathLst>
            </a:custGeom>
            <a:solidFill>
              <a:srgbClr val="FFFFFF"/>
            </a:solidFill>
            <a:ln w="28575" cap="sq">
              <a:solidFill>
                <a:srgbClr val="006696"/>
              </a:solidFill>
              <a:prstDash val="sysDot"/>
              <a:miter/>
            </a:ln>
          </p:spPr>
          <p:txBody>
            <a:bodyPr/>
            <a:lstStyle/>
            <a:p>
              <a:endParaRPr lang="vi-VN"/>
            </a:p>
          </p:txBody>
        </p:sp>
        <p:sp>
          <p:nvSpPr>
            <p:cNvPr id="47" name="TextBox 47"/>
            <p:cNvSpPr txBox="1"/>
            <p:nvPr/>
          </p:nvSpPr>
          <p:spPr>
            <a:xfrm>
              <a:off x="0" y="-47625"/>
              <a:ext cx="1470237" cy="2211424"/>
            </a:xfrm>
            <a:prstGeom prst="rect">
              <a:avLst/>
            </a:prstGeom>
          </p:spPr>
          <p:txBody>
            <a:bodyPr lIns="50800" tIns="50800" rIns="50800" bIns="50800" rtlCol="0" anchor="ctr"/>
            <a:lstStyle/>
            <a:p>
              <a:pPr algn="ctr">
                <a:lnSpc>
                  <a:spcPts val="3219"/>
                </a:lnSpc>
              </a:pPr>
              <a:endParaRPr/>
            </a:p>
          </p:txBody>
        </p:sp>
      </p:grpSp>
      <p:grpSp>
        <p:nvGrpSpPr>
          <p:cNvPr id="48" name="Group 48"/>
          <p:cNvGrpSpPr/>
          <p:nvPr/>
        </p:nvGrpSpPr>
        <p:grpSpPr>
          <a:xfrm>
            <a:off x="15032544" y="3331503"/>
            <a:ext cx="3084885" cy="914875"/>
            <a:chOff x="0" y="0"/>
            <a:chExt cx="1616449" cy="479385"/>
          </a:xfrm>
        </p:grpSpPr>
        <p:sp>
          <p:nvSpPr>
            <p:cNvPr id="49" name="Freeform 49"/>
            <p:cNvSpPr/>
            <p:nvPr/>
          </p:nvSpPr>
          <p:spPr>
            <a:xfrm>
              <a:off x="6322" y="0"/>
              <a:ext cx="1606694" cy="479385"/>
            </a:xfrm>
            <a:custGeom>
              <a:avLst/>
              <a:gdLst/>
              <a:ahLst/>
              <a:cxnLst/>
              <a:rect l="l" t="t" r="r" b="b"/>
              <a:pathLst>
                <a:path w="1606694" h="479385">
                  <a:moveTo>
                    <a:pt x="6226" y="0"/>
                  </a:moveTo>
                  <a:lnTo>
                    <a:pt x="1394379" y="0"/>
                  </a:lnTo>
                  <a:cubicBezTo>
                    <a:pt x="1402338" y="0"/>
                    <a:pt x="1409894" y="3500"/>
                    <a:pt x="1415041" y="9572"/>
                  </a:cubicBezTo>
                  <a:lnTo>
                    <a:pt x="1602012" y="230121"/>
                  </a:lnTo>
                  <a:cubicBezTo>
                    <a:pt x="1606694" y="235644"/>
                    <a:pt x="1606694" y="243742"/>
                    <a:pt x="1602012" y="249264"/>
                  </a:cubicBezTo>
                  <a:lnTo>
                    <a:pt x="1415041" y="469814"/>
                  </a:lnTo>
                  <a:cubicBezTo>
                    <a:pt x="1409894" y="475885"/>
                    <a:pt x="1402338" y="479385"/>
                    <a:pt x="1394379" y="479385"/>
                  </a:cubicBezTo>
                  <a:lnTo>
                    <a:pt x="6226" y="479385"/>
                  </a:lnTo>
                  <a:cubicBezTo>
                    <a:pt x="3962" y="479385"/>
                    <a:pt x="1904" y="478071"/>
                    <a:pt x="952" y="476016"/>
                  </a:cubicBezTo>
                  <a:cubicBezTo>
                    <a:pt x="0" y="473961"/>
                    <a:pt x="328" y="471541"/>
                    <a:pt x="1792" y="469814"/>
                  </a:cubicBezTo>
                  <a:lnTo>
                    <a:pt x="188764" y="249264"/>
                  </a:lnTo>
                  <a:cubicBezTo>
                    <a:pt x="193445" y="243742"/>
                    <a:pt x="193445" y="235644"/>
                    <a:pt x="188764" y="230121"/>
                  </a:cubicBezTo>
                  <a:lnTo>
                    <a:pt x="1792" y="9572"/>
                  </a:lnTo>
                  <a:cubicBezTo>
                    <a:pt x="328" y="7844"/>
                    <a:pt x="0" y="5424"/>
                    <a:pt x="952" y="3369"/>
                  </a:cubicBezTo>
                  <a:cubicBezTo>
                    <a:pt x="1904" y="1315"/>
                    <a:pt x="3962" y="0"/>
                    <a:pt x="6226" y="0"/>
                  </a:cubicBezTo>
                  <a:close/>
                </a:path>
              </a:pathLst>
            </a:custGeom>
            <a:solidFill>
              <a:srgbClr val="0747A5"/>
            </a:solidFill>
          </p:spPr>
          <p:txBody>
            <a:bodyPr/>
            <a:lstStyle/>
            <a:p>
              <a:endParaRPr lang="vi-VN"/>
            </a:p>
          </p:txBody>
        </p:sp>
        <p:sp>
          <p:nvSpPr>
            <p:cNvPr id="50" name="TextBox 50"/>
            <p:cNvSpPr txBox="1"/>
            <p:nvPr/>
          </p:nvSpPr>
          <p:spPr>
            <a:xfrm>
              <a:off x="177800" y="-28575"/>
              <a:ext cx="1362449" cy="507960"/>
            </a:xfrm>
            <a:prstGeom prst="rect">
              <a:avLst/>
            </a:prstGeom>
          </p:spPr>
          <p:txBody>
            <a:bodyPr lIns="50800" tIns="50800" rIns="50800" bIns="50800" rtlCol="0" anchor="ctr"/>
            <a:lstStyle/>
            <a:p>
              <a:pPr algn="ctr">
                <a:lnSpc>
                  <a:spcPts val="1960"/>
                </a:lnSpc>
                <a:spcBef>
                  <a:spcPct val="0"/>
                </a:spcBef>
              </a:pPr>
              <a:endParaRPr/>
            </a:p>
          </p:txBody>
        </p:sp>
      </p:grpSp>
      <p:sp>
        <p:nvSpPr>
          <p:cNvPr id="51" name="AutoShape 51"/>
          <p:cNvSpPr/>
          <p:nvPr/>
        </p:nvSpPr>
        <p:spPr>
          <a:xfrm>
            <a:off x="16577860" y="2358425"/>
            <a:ext cx="0" cy="996784"/>
          </a:xfrm>
          <a:prstGeom prst="line">
            <a:avLst/>
          </a:prstGeom>
          <a:ln w="85725" cap="flat">
            <a:solidFill>
              <a:srgbClr val="003A96"/>
            </a:solidFill>
            <a:prstDash val="solid"/>
            <a:headEnd type="none" w="sm" len="sm"/>
            <a:tailEnd type="oval" w="lg" len="lg"/>
          </a:ln>
        </p:spPr>
        <p:txBody>
          <a:bodyPr/>
          <a:lstStyle/>
          <a:p>
            <a:endParaRPr lang="vi-VN"/>
          </a:p>
        </p:txBody>
      </p:sp>
      <p:grpSp>
        <p:nvGrpSpPr>
          <p:cNvPr id="52" name="Group 52"/>
          <p:cNvGrpSpPr/>
          <p:nvPr/>
        </p:nvGrpSpPr>
        <p:grpSpPr>
          <a:xfrm rot="5400000">
            <a:off x="15870172" y="1489913"/>
            <a:ext cx="1415376" cy="1415376"/>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66675" cap="sq">
              <a:solidFill>
                <a:srgbClr val="003A96"/>
              </a:solidFill>
              <a:prstDash val="solid"/>
              <a:miter/>
            </a:ln>
          </p:spPr>
          <p:txBody>
            <a:bodyPr/>
            <a:lstStyle/>
            <a:p>
              <a:endParaRPr lang="vi-VN"/>
            </a:p>
          </p:txBody>
        </p:sp>
        <p:sp>
          <p:nvSpPr>
            <p:cNvPr id="54" name="TextBox 54"/>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55" name="Group 55"/>
          <p:cNvGrpSpPr/>
          <p:nvPr/>
        </p:nvGrpSpPr>
        <p:grpSpPr>
          <a:xfrm>
            <a:off x="14794419" y="4633917"/>
            <a:ext cx="3323010" cy="5082449"/>
            <a:chOff x="0" y="0"/>
            <a:chExt cx="1428282" cy="2184516"/>
          </a:xfrm>
        </p:grpSpPr>
        <p:sp>
          <p:nvSpPr>
            <p:cNvPr id="56" name="Freeform 56"/>
            <p:cNvSpPr/>
            <p:nvPr/>
          </p:nvSpPr>
          <p:spPr>
            <a:xfrm>
              <a:off x="0" y="0"/>
              <a:ext cx="1428282" cy="2184516"/>
            </a:xfrm>
            <a:custGeom>
              <a:avLst/>
              <a:gdLst/>
              <a:ahLst/>
              <a:cxnLst/>
              <a:rect l="l" t="t" r="r" b="b"/>
              <a:pathLst>
                <a:path w="1428282" h="2184516">
                  <a:moveTo>
                    <a:pt x="27957" y="0"/>
                  </a:moveTo>
                  <a:lnTo>
                    <a:pt x="1400324" y="0"/>
                  </a:lnTo>
                  <a:cubicBezTo>
                    <a:pt x="1407739" y="0"/>
                    <a:pt x="1414850" y="2946"/>
                    <a:pt x="1420093" y="8189"/>
                  </a:cubicBezTo>
                  <a:cubicBezTo>
                    <a:pt x="1425336" y="13432"/>
                    <a:pt x="1428282" y="20543"/>
                    <a:pt x="1428282" y="27957"/>
                  </a:cubicBezTo>
                  <a:lnTo>
                    <a:pt x="1428282" y="2156559"/>
                  </a:lnTo>
                  <a:cubicBezTo>
                    <a:pt x="1428282" y="2171999"/>
                    <a:pt x="1415765" y="2184516"/>
                    <a:pt x="1400324" y="2184516"/>
                  </a:cubicBezTo>
                  <a:lnTo>
                    <a:pt x="27957" y="2184516"/>
                  </a:lnTo>
                  <a:cubicBezTo>
                    <a:pt x="12517" y="2184516"/>
                    <a:pt x="0" y="2171999"/>
                    <a:pt x="0" y="2156559"/>
                  </a:cubicBezTo>
                  <a:lnTo>
                    <a:pt x="0" y="27957"/>
                  </a:lnTo>
                  <a:cubicBezTo>
                    <a:pt x="0" y="12517"/>
                    <a:pt x="12517" y="0"/>
                    <a:pt x="27957" y="0"/>
                  </a:cubicBezTo>
                  <a:close/>
                </a:path>
              </a:pathLst>
            </a:custGeom>
            <a:solidFill>
              <a:srgbClr val="FFFFFF"/>
            </a:solidFill>
            <a:ln w="28575" cap="sq">
              <a:solidFill>
                <a:srgbClr val="003A96"/>
              </a:solidFill>
              <a:prstDash val="sysDot"/>
              <a:miter/>
            </a:ln>
          </p:spPr>
          <p:txBody>
            <a:bodyPr/>
            <a:lstStyle/>
            <a:p>
              <a:endParaRPr lang="vi-VN"/>
            </a:p>
          </p:txBody>
        </p:sp>
        <p:sp>
          <p:nvSpPr>
            <p:cNvPr id="57" name="TextBox 57"/>
            <p:cNvSpPr txBox="1"/>
            <p:nvPr/>
          </p:nvSpPr>
          <p:spPr>
            <a:xfrm>
              <a:off x="0" y="-47625"/>
              <a:ext cx="1428282" cy="2232141"/>
            </a:xfrm>
            <a:prstGeom prst="rect">
              <a:avLst/>
            </a:prstGeom>
          </p:spPr>
          <p:txBody>
            <a:bodyPr lIns="50800" tIns="50800" rIns="50800" bIns="50800" rtlCol="0" anchor="ctr"/>
            <a:lstStyle/>
            <a:p>
              <a:pPr algn="ctr">
                <a:lnSpc>
                  <a:spcPts val="3359"/>
                </a:lnSpc>
              </a:pPr>
              <a:endParaRPr/>
            </a:p>
          </p:txBody>
        </p:sp>
      </p:grpSp>
      <p:sp>
        <p:nvSpPr>
          <p:cNvPr id="58" name="TextBox 58"/>
          <p:cNvSpPr txBox="1"/>
          <p:nvPr/>
        </p:nvSpPr>
        <p:spPr>
          <a:xfrm>
            <a:off x="0" y="317650"/>
            <a:ext cx="18288000" cy="953135"/>
          </a:xfrm>
          <a:prstGeom prst="rect">
            <a:avLst/>
          </a:prstGeom>
        </p:spPr>
        <p:txBody>
          <a:bodyPr lIns="0" tIns="0" rIns="0" bIns="0" rtlCol="0" anchor="t">
            <a:spAutoFit/>
          </a:bodyPr>
          <a:lstStyle/>
          <a:p>
            <a:pPr marL="0" lvl="0" indent="0" algn="ctr">
              <a:lnSpc>
                <a:spcPts val="7840"/>
              </a:lnSpc>
              <a:spcBef>
                <a:spcPct val="0"/>
              </a:spcBef>
            </a:pPr>
            <a:r>
              <a:rPr lang="en-US" sz="5600" dirty="0">
                <a:solidFill>
                  <a:srgbClr val="0066FF"/>
                </a:solidFill>
                <a:latin typeface="Montserrat 1"/>
                <a:ea typeface="Montserrat 1"/>
                <a:cs typeface="Montserrat 1"/>
                <a:sym typeface="Montserrat 1"/>
              </a:rPr>
              <a:t>LỊCH SỬ HÌNH THÀNH &amp; PHÁT TRIỂN</a:t>
            </a:r>
          </a:p>
        </p:txBody>
      </p:sp>
      <p:grpSp>
        <p:nvGrpSpPr>
          <p:cNvPr id="59" name="Group 59"/>
          <p:cNvGrpSpPr/>
          <p:nvPr/>
        </p:nvGrpSpPr>
        <p:grpSpPr>
          <a:xfrm>
            <a:off x="-5369" y="0"/>
            <a:ext cx="1569494" cy="1569494"/>
            <a:chOff x="0" y="0"/>
            <a:chExt cx="2092659" cy="2092659"/>
          </a:xfrm>
        </p:grpSpPr>
        <p:sp>
          <p:nvSpPr>
            <p:cNvPr id="60" name="Freeform 60"/>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2"/>
              <a:stretch>
                <a:fillRect/>
              </a:stretch>
            </a:blipFill>
          </p:spPr>
          <p:txBody>
            <a:bodyPr/>
            <a:lstStyle/>
            <a:p>
              <a:endParaRPr lang="vi-VN"/>
            </a:p>
          </p:txBody>
        </p:sp>
        <p:sp>
          <p:nvSpPr>
            <p:cNvPr id="61" name="Freeform 61"/>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6"/>
              <a:stretch>
                <a:fillRect/>
              </a:stretch>
            </a:blipFill>
          </p:spPr>
          <p:txBody>
            <a:bodyPr/>
            <a:lstStyle/>
            <a:p>
              <a:endParaRPr lang="vi-VN"/>
            </a:p>
          </p:txBody>
        </p:sp>
      </p:grpSp>
      <p:sp>
        <p:nvSpPr>
          <p:cNvPr id="62" name="Freeform 62"/>
          <p:cNvSpPr/>
          <p:nvPr/>
        </p:nvSpPr>
        <p:spPr>
          <a:xfrm>
            <a:off x="15587967" y="1096789"/>
            <a:ext cx="2044135" cy="2044135"/>
          </a:xfrm>
          <a:custGeom>
            <a:avLst/>
            <a:gdLst/>
            <a:ahLst/>
            <a:cxnLst/>
            <a:rect l="l" t="t" r="r" b="b"/>
            <a:pathLst>
              <a:path w="2044135" h="2044135">
                <a:moveTo>
                  <a:pt x="0" y="0"/>
                </a:moveTo>
                <a:lnTo>
                  <a:pt x="2044136" y="0"/>
                </a:lnTo>
                <a:lnTo>
                  <a:pt x="2044136" y="2044135"/>
                </a:lnTo>
                <a:lnTo>
                  <a:pt x="0" y="2044135"/>
                </a:lnTo>
                <a:lnTo>
                  <a:pt x="0" y="0"/>
                </a:lnTo>
                <a:close/>
              </a:path>
            </a:pathLst>
          </a:custGeom>
          <a:blipFill>
            <a:blip r:embed="rId7"/>
            <a:stretch>
              <a:fillRect/>
            </a:stretch>
          </a:blipFill>
        </p:spPr>
        <p:txBody>
          <a:bodyPr/>
          <a:lstStyle/>
          <a:p>
            <a:endParaRPr lang="vi-VN"/>
          </a:p>
        </p:txBody>
      </p:sp>
      <p:sp>
        <p:nvSpPr>
          <p:cNvPr id="63" name="Freeform 63"/>
          <p:cNvSpPr/>
          <p:nvPr/>
        </p:nvSpPr>
        <p:spPr>
          <a:xfrm>
            <a:off x="12167198" y="1988421"/>
            <a:ext cx="1120152" cy="380155"/>
          </a:xfrm>
          <a:custGeom>
            <a:avLst/>
            <a:gdLst/>
            <a:ahLst/>
            <a:cxnLst/>
            <a:rect l="l" t="t" r="r" b="b"/>
            <a:pathLst>
              <a:path w="1120152" h="380155">
                <a:moveTo>
                  <a:pt x="0" y="0"/>
                </a:moveTo>
                <a:lnTo>
                  <a:pt x="1120152" y="0"/>
                </a:lnTo>
                <a:lnTo>
                  <a:pt x="1120152" y="380155"/>
                </a:lnTo>
                <a:lnTo>
                  <a:pt x="0" y="380155"/>
                </a:lnTo>
                <a:lnTo>
                  <a:pt x="0" y="0"/>
                </a:lnTo>
                <a:close/>
              </a:path>
            </a:pathLst>
          </a:custGeom>
          <a:blipFill>
            <a:blip r:embed="rId8"/>
            <a:stretch>
              <a:fillRect/>
            </a:stretch>
          </a:blipFill>
        </p:spPr>
        <p:txBody>
          <a:bodyPr/>
          <a:lstStyle/>
          <a:p>
            <a:endParaRPr lang="vi-VN"/>
          </a:p>
        </p:txBody>
      </p:sp>
      <p:sp>
        <p:nvSpPr>
          <p:cNvPr id="64" name="TextBox 64"/>
          <p:cNvSpPr txBox="1"/>
          <p:nvPr/>
        </p:nvSpPr>
        <p:spPr>
          <a:xfrm>
            <a:off x="7343993" y="4831623"/>
            <a:ext cx="3508960" cy="5005955"/>
          </a:xfrm>
          <a:prstGeom prst="rect">
            <a:avLst/>
          </a:prstGeom>
        </p:spPr>
        <p:txBody>
          <a:bodyPr lIns="0" tIns="0" rIns="0" bIns="0" rtlCol="0" anchor="t">
            <a:spAutoFit/>
          </a:bodyPr>
          <a:lstStyle/>
          <a:p>
            <a:pPr marL="359506" lvl="1" indent="-179753" algn="just">
              <a:lnSpc>
                <a:spcPts val="2331"/>
              </a:lnSpc>
              <a:buFont typeface="Arial"/>
              <a:buChar char="•"/>
            </a:pPr>
            <a:r>
              <a:rPr lang="en-US" sz="1665" spc="-33">
                <a:solidFill>
                  <a:srgbClr val="000000"/>
                </a:solidFill>
                <a:latin typeface="Montserrat 4"/>
                <a:ea typeface="Montserrat 4"/>
                <a:cs typeface="Montserrat 4"/>
                <a:sym typeface="Montserrat 4"/>
              </a:rPr>
              <a:t>Công ty Vũ Hải được Cục Bản quyền tác giả - Bộ Văn hoá, Thể thao và Du lịch cấp Giấy chứng nhận đăng ký quyền tác giả cho Phần mềm Hỗ trợ VAN-Logistic.</a:t>
            </a:r>
          </a:p>
          <a:p>
            <a:pPr marL="359506" lvl="1" indent="-179753" algn="just">
              <a:lnSpc>
                <a:spcPts val="2331"/>
              </a:lnSpc>
              <a:buFont typeface="Arial"/>
              <a:buChar char="•"/>
            </a:pPr>
            <a:r>
              <a:rPr lang="en-US" sz="1665" b="1" spc="-33">
                <a:solidFill>
                  <a:srgbClr val="000000"/>
                </a:solidFill>
                <a:latin typeface="Montserrat 4 Bold"/>
                <a:ea typeface="Montserrat 4 Bold"/>
                <a:cs typeface="Montserrat 4 Bold"/>
                <a:sym typeface="Montserrat 4 Bold"/>
              </a:rPr>
              <a:t>Ngày 29/12/2023, phần mềm khai báo C/O VAN-Logistic của Công ty Vũ Hải được Bộ Công thương đồng ý kết nối với Hệ thống quản lý và cấp chứng nhận xuất xứ điện tử.</a:t>
            </a:r>
          </a:p>
          <a:p>
            <a:pPr marL="359506" lvl="1" indent="-179753" algn="just">
              <a:lnSpc>
                <a:spcPts val="2331"/>
              </a:lnSpc>
              <a:buFont typeface="Arial"/>
              <a:buChar char="•"/>
            </a:pPr>
            <a:r>
              <a:rPr lang="en-US" sz="1665" spc="-33">
                <a:solidFill>
                  <a:srgbClr val="000000"/>
                </a:solidFill>
                <a:latin typeface="Montserrat 4"/>
                <a:ea typeface="Montserrat 4"/>
                <a:cs typeface="Montserrat 4"/>
                <a:sym typeface="Montserrat 4"/>
              </a:rPr>
              <a:t>Đơn vị tiên phong trong lĩnh vực phát triển dịch vụ hỗ trợ trực tuyến cho Doanh nghiệp xuất nhập khẩu.</a:t>
            </a:r>
          </a:p>
          <a:p>
            <a:pPr algn="just">
              <a:lnSpc>
                <a:spcPts val="2331"/>
              </a:lnSpc>
            </a:pPr>
            <a:endParaRPr lang="en-US" sz="1665" spc="-33">
              <a:solidFill>
                <a:srgbClr val="000000"/>
              </a:solidFill>
              <a:latin typeface="Montserrat 4"/>
              <a:ea typeface="Montserrat 4"/>
              <a:cs typeface="Montserrat 4"/>
              <a:sym typeface="Montserrat 4"/>
            </a:endParaRPr>
          </a:p>
        </p:txBody>
      </p:sp>
      <p:sp>
        <p:nvSpPr>
          <p:cNvPr id="65" name="TextBox 65"/>
          <p:cNvSpPr txBox="1"/>
          <p:nvPr/>
        </p:nvSpPr>
        <p:spPr>
          <a:xfrm>
            <a:off x="3266657" y="4822098"/>
            <a:ext cx="3791586" cy="4710680"/>
          </a:xfrm>
          <a:prstGeom prst="rect">
            <a:avLst/>
          </a:prstGeom>
        </p:spPr>
        <p:txBody>
          <a:bodyPr lIns="0" tIns="0" rIns="0" bIns="0" rtlCol="0" anchor="t">
            <a:spAutoFit/>
          </a:bodyPr>
          <a:lstStyle/>
          <a:p>
            <a:pPr marL="359504" lvl="1" indent="-179752" algn="just">
              <a:lnSpc>
                <a:spcPts val="2331"/>
              </a:lnSpc>
              <a:buFont typeface="Arial"/>
              <a:buChar char="•"/>
            </a:pPr>
            <a:r>
              <a:rPr lang="en-US" sz="1665" spc="-33">
                <a:solidFill>
                  <a:srgbClr val="000000"/>
                </a:solidFill>
                <a:latin typeface="Montserrat 4"/>
                <a:ea typeface="Montserrat 4"/>
                <a:cs typeface="Montserrat 4"/>
                <a:sym typeface="Montserrat 4"/>
              </a:rPr>
              <a:t>Công ty TNHH Nguyễn Vũ Hải được đổi tên thành Công ty Cổ phần Ứng dụng Công nghệ Vũ Hải.</a:t>
            </a:r>
          </a:p>
          <a:p>
            <a:pPr marL="359504" lvl="1" indent="-179752" algn="just">
              <a:lnSpc>
                <a:spcPts val="2331"/>
              </a:lnSpc>
              <a:buFont typeface="Arial"/>
              <a:buChar char="•"/>
            </a:pPr>
            <a:r>
              <a:rPr lang="en-US" sz="1665" b="1" spc="-33">
                <a:solidFill>
                  <a:srgbClr val="000000"/>
                </a:solidFill>
                <a:latin typeface="Montserrat 4 Bold"/>
                <a:ea typeface="Montserrat 4 Bold"/>
                <a:cs typeface="Montserrat 4 Bold"/>
                <a:sym typeface="Montserrat 4 Bold"/>
              </a:rPr>
              <a:t>Xây dựng, thiết kế và phát triển Phần mềm hỗ trợ VAN-Logistic.</a:t>
            </a:r>
          </a:p>
          <a:p>
            <a:pPr marL="359504" lvl="1" indent="-179752" algn="just">
              <a:lnSpc>
                <a:spcPts val="2331"/>
              </a:lnSpc>
              <a:buFont typeface="Arial"/>
              <a:buChar char="•"/>
            </a:pPr>
            <a:r>
              <a:rPr lang="en-US" sz="1665" spc="-33">
                <a:solidFill>
                  <a:srgbClr val="000000"/>
                </a:solidFill>
                <a:latin typeface="Montserrat 4"/>
                <a:ea typeface="Montserrat 4"/>
                <a:cs typeface="Montserrat 4"/>
                <a:sym typeface="Montserrat 4"/>
              </a:rPr>
              <a:t>Công ty Vũ Hải trở thành đối tác chiến lược của Công ty Cổ phần Truyền thông Hanel - là đơn vị dẫn đầu trong lĩnh vực viễn thông, tích hợp hệ thống và các dự án CNTT cùng hệ thống mạng lưới, hạ tầng viễn thông đạt tiêu chuẩn chất lượng quốc tế của Tập đoàn Hanel.</a:t>
            </a:r>
          </a:p>
          <a:p>
            <a:pPr algn="just">
              <a:lnSpc>
                <a:spcPts val="2331"/>
              </a:lnSpc>
            </a:pPr>
            <a:endParaRPr lang="en-US" sz="1665" spc="-33">
              <a:solidFill>
                <a:srgbClr val="000000"/>
              </a:solidFill>
              <a:latin typeface="Montserrat 4"/>
              <a:ea typeface="Montserrat 4"/>
              <a:cs typeface="Montserrat 4"/>
              <a:sym typeface="Montserrat 4"/>
            </a:endParaRPr>
          </a:p>
        </p:txBody>
      </p:sp>
      <p:sp>
        <p:nvSpPr>
          <p:cNvPr id="66" name="TextBox 66"/>
          <p:cNvSpPr txBox="1"/>
          <p:nvPr/>
        </p:nvSpPr>
        <p:spPr>
          <a:xfrm>
            <a:off x="167393" y="4812573"/>
            <a:ext cx="2873105" cy="2643755"/>
          </a:xfrm>
          <a:prstGeom prst="rect">
            <a:avLst/>
          </a:prstGeom>
        </p:spPr>
        <p:txBody>
          <a:bodyPr lIns="0" tIns="0" rIns="0" bIns="0" rtlCol="0" anchor="t">
            <a:spAutoFit/>
          </a:bodyPr>
          <a:lstStyle/>
          <a:p>
            <a:pPr marL="359506" lvl="1" indent="-179753" algn="just">
              <a:lnSpc>
                <a:spcPts val="2331"/>
              </a:lnSpc>
              <a:buFont typeface="Arial"/>
              <a:buChar char="•"/>
            </a:pPr>
            <a:r>
              <a:rPr lang="en-US" sz="1665" b="1" spc="-33">
                <a:solidFill>
                  <a:srgbClr val="000000"/>
                </a:solidFill>
                <a:latin typeface="Montserrat 4 Bold"/>
                <a:ea typeface="Montserrat 4 Bold"/>
                <a:cs typeface="Montserrat 4 Bold"/>
                <a:sym typeface="Montserrat 4 Bold"/>
              </a:rPr>
              <a:t>Thành lập Công ty TNHH Nguyễn Vũ Hải.</a:t>
            </a:r>
          </a:p>
          <a:p>
            <a:pPr marL="359506" lvl="1" indent="-179753" algn="just">
              <a:lnSpc>
                <a:spcPts val="2331"/>
              </a:lnSpc>
              <a:buFont typeface="Arial"/>
              <a:buChar char="•"/>
            </a:pPr>
            <a:r>
              <a:rPr lang="en-US" sz="1665" spc="-33">
                <a:solidFill>
                  <a:srgbClr val="000000"/>
                </a:solidFill>
                <a:latin typeface="Montserrat 4"/>
                <a:ea typeface="Montserrat 4"/>
                <a:cs typeface="Montserrat 4"/>
                <a:sym typeface="Montserrat 4"/>
              </a:rPr>
              <a:t>Trở thành đối tác của Công ty Cổ phần Công nghệ Thẻ Nacencomm và cung cấp dịch vụ Chứng thực Chữ ký số công cộng CA2.</a:t>
            </a:r>
          </a:p>
          <a:p>
            <a:pPr algn="just">
              <a:lnSpc>
                <a:spcPts val="2331"/>
              </a:lnSpc>
            </a:pPr>
            <a:endParaRPr lang="en-US" sz="1665" spc="-33">
              <a:solidFill>
                <a:srgbClr val="000000"/>
              </a:solidFill>
              <a:latin typeface="Montserrat 4"/>
              <a:ea typeface="Montserrat 4"/>
              <a:cs typeface="Montserrat 4"/>
              <a:sym typeface="Montserrat 4"/>
            </a:endParaRPr>
          </a:p>
        </p:txBody>
      </p:sp>
      <p:sp>
        <p:nvSpPr>
          <p:cNvPr id="67" name="TextBox 67"/>
          <p:cNvSpPr txBox="1"/>
          <p:nvPr/>
        </p:nvSpPr>
        <p:spPr>
          <a:xfrm>
            <a:off x="11157752" y="4831623"/>
            <a:ext cx="3304322" cy="5005955"/>
          </a:xfrm>
          <a:prstGeom prst="rect">
            <a:avLst/>
          </a:prstGeom>
        </p:spPr>
        <p:txBody>
          <a:bodyPr lIns="0" tIns="0" rIns="0" bIns="0" rtlCol="0" anchor="t">
            <a:spAutoFit/>
          </a:bodyPr>
          <a:lstStyle/>
          <a:p>
            <a:pPr marL="359506" lvl="1" indent="-179753" algn="just">
              <a:lnSpc>
                <a:spcPts val="2331"/>
              </a:lnSpc>
              <a:buFont typeface="Arial"/>
              <a:buChar char="•"/>
            </a:pPr>
            <a:r>
              <a:rPr lang="en-US" sz="1665" b="1" spc="-33">
                <a:solidFill>
                  <a:srgbClr val="000000"/>
                </a:solidFill>
                <a:latin typeface="Montserrat 4 Bold"/>
                <a:ea typeface="Montserrat 4 Bold"/>
                <a:cs typeface="Montserrat 4 Bold"/>
                <a:sym typeface="Montserrat 4 Bold"/>
              </a:rPr>
              <a:t>Ngày 21/10/2024, Trung tâm Xác nhận chứng từ thương mại - Liên đoàn thương mại và công nghiệp Việt Nam đồng ý để phần mềm hỗ trợ VAN-Logistic của Công ty Vũ Hải kết nối với Hệ thống cấp C/O của VCCI.</a:t>
            </a:r>
          </a:p>
          <a:p>
            <a:pPr marL="359506" lvl="1" indent="-179753" algn="just">
              <a:lnSpc>
                <a:spcPts val="2331"/>
              </a:lnSpc>
              <a:buFont typeface="Arial"/>
              <a:buChar char="•"/>
            </a:pPr>
            <a:r>
              <a:rPr lang="en-US" sz="1665" spc="-33">
                <a:solidFill>
                  <a:srgbClr val="000000"/>
                </a:solidFill>
                <a:latin typeface="Montserrat 4"/>
                <a:ea typeface="Montserrat 4"/>
                <a:cs typeface="Montserrat 4"/>
                <a:sym typeface="Montserrat 4"/>
              </a:rPr>
              <a:t>Tháng 10/2024, Công ty Vũ Hải cung cấp dịch vụ chữ ký số token và chữ ký số từ xa (cloud).</a:t>
            </a:r>
          </a:p>
          <a:p>
            <a:pPr marL="359506" lvl="1" indent="-179753" algn="just">
              <a:lnSpc>
                <a:spcPts val="2331"/>
              </a:lnSpc>
              <a:buFont typeface="Arial"/>
              <a:buChar char="•"/>
            </a:pPr>
            <a:r>
              <a:rPr lang="en-US" sz="1665" spc="-33">
                <a:solidFill>
                  <a:srgbClr val="000000"/>
                </a:solidFill>
                <a:latin typeface="Montserrat 4"/>
                <a:ea typeface="Montserrat 4"/>
                <a:cs typeface="Montserrat 4"/>
                <a:sym typeface="Montserrat 4"/>
              </a:rPr>
              <a:t>Hoàn thiện toàn diện tính năng nâng cao: Chữ ký số từ xa, Trừ lùi nguyên phụ liệu.</a:t>
            </a:r>
          </a:p>
          <a:p>
            <a:pPr algn="just">
              <a:lnSpc>
                <a:spcPts val="2331"/>
              </a:lnSpc>
            </a:pPr>
            <a:endParaRPr lang="en-US" sz="1665" spc="-33">
              <a:solidFill>
                <a:srgbClr val="000000"/>
              </a:solidFill>
              <a:latin typeface="Montserrat 4"/>
              <a:ea typeface="Montserrat 4"/>
              <a:cs typeface="Montserrat 4"/>
              <a:sym typeface="Montserrat 4"/>
            </a:endParaRPr>
          </a:p>
        </p:txBody>
      </p:sp>
      <p:sp>
        <p:nvSpPr>
          <p:cNvPr id="68" name="TextBox 68"/>
          <p:cNvSpPr txBox="1"/>
          <p:nvPr/>
        </p:nvSpPr>
        <p:spPr>
          <a:xfrm>
            <a:off x="1125889" y="3411320"/>
            <a:ext cx="1293876" cy="598313"/>
          </a:xfrm>
          <a:prstGeom prst="rect">
            <a:avLst/>
          </a:prstGeom>
        </p:spPr>
        <p:txBody>
          <a:bodyPr lIns="0" tIns="0" rIns="0" bIns="0" rtlCol="0" anchor="t">
            <a:spAutoFit/>
          </a:bodyPr>
          <a:lstStyle/>
          <a:p>
            <a:pPr algn="l">
              <a:lnSpc>
                <a:spcPts val="4966"/>
              </a:lnSpc>
            </a:pPr>
            <a:r>
              <a:rPr lang="vi-VN" sz="3547" b="1" dirty="0">
                <a:solidFill>
                  <a:srgbClr val="FEFEFE"/>
                </a:solidFill>
                <a:latin typeface="Inter Bold"/>
                <a:ea typeface="Inter Bold"/>
                <a:cs typeface="Inter Bold"/>
                <a:sym typeface="Inter Bold"/>
              </a:rPr>
              <a:t>2018</a:t>
            </a:r>
            <a:endParaRPr lang="en-US" sz="3547" b="1" dirty="0">
              <a:solidFill>
                <a:srgbClr val="FEFEFE"/>
              </a:solidFill>
              <a:latin typeface="Inter Bold"/>
              <a:ea typeface="Inter Bold"/>
              <a:cs typeface="Inter Bold"/>
              <a:sym typeface="Inter Bold"/>
            </a:endParaRPr>
          </a:p>
        </p:txBody>
      </p:sp>
      <p:sp>
        <p:nvSpPr>
          <p:cNvPr id="69" name="TextBox 69"/>
          <p:cNvSpPr txBox="1"/>
          <p:nvPr/>
        </p:nvSpPr>
        <p:spPr>
          <a:xfrm>
            <a:off x="15991672" y="3470628"/>
            <a:ext cx="1293876" cy="598313"/>
          </a:xfrm>
          <a:prstGeom prst="rect">
            <a:avLst/>
          </a:prstGeom>
        </p:spPr>
        <p:txBody>
          <a:bodyPr lIns="0" tIns="0" rIns="0" bIns="0" rtlCol="0" anchor="t">
            <a:spAutoFit/>
          </a:bodyPr>
          <a:lstStyle/>
          <a:p>
            <a:pPr algn="l">
              <a:lnSpc>
                <a:spcPts val="4966"/>
              </a:lnSpc>
            </a:pPr>
            <a:r>
              <a:rPr lang="en-US" sz="3547" b="1">
                <a:solidFill>
                  <a:srgbClr val="FEFEFE"/>
                </a:solidFill>
                <a:latin typeface="Inter Bold"/>
                <a:ea typeface="Inter Bold"/>
                <a:cs typeface="Inter Bold"/>
                <a:sym typeface="Inter Bold"/>
              </a:rPr>
              <a:t>2025</a:t>
            </a:r>
          </a:p>
        </p:txBody>
      </p:sp>
      <p:sp>
        <p:nvSpPr>
          <p:cNvPr id="70" name="TextBox 70"/>
          <p:cNvSpPr txBox="1"/>
          <p:nvPr/>
        </p:nvSpPr>
        <p:spPr>
          <a:xfrm>
            <a:off x="4730632" y="3461050"/>
            <a:ext cx="1293876" cy="598313"/>
          </a:xfrm>
          <a:prstGeom prst="rect">
            <a:avLst/>
          </a:prstGeom>
        </p:spPr>
        <p:txBody>
          <a:bodyPr lIns="0" tIns="0" rIns="0" bIns="0" rtlCol="0" anchor="t">
            <a:spAutoFit/>
          </a:bodyPr>
          <a:lstStyle/>
          <a:p>
            <a:pPr algn="l">
              <a:lnSpc>
                <a:spcPts val="4966"/>
              </a:lnSpc>
            </a:pPr>
            <a:r>
              <a:rPr lang="en-US" sz="3547" b="1">
                <a:solidFill>
                  <a:srgbClr val="FEFEFE"/>
                </a:solidFill>
                <a:latin typeface="Inter Bold"/>
                <a:ea typeface="Inter Bold"/>
                <a:cs typeface="Inter Bold"/>
                <a:sym typeface="Inter Bold"/>
              </a:rPr>
              <a:t>2022</a:t>
            </a:r>
          </a:p>
        </p:txBody>
      </p:sp>
      <p:sp>
        <p:nvSpPr>
          <p:cNvPr id="71" name="TextBox 71"/>
          <p:cNvSpPr txBox="1"/>
          <p:nvPr/>
        </p:nvSpPr>
        <p:spPr>
          <a:xfrm>
            <a:off x="8558502" y="3406171"/>
            <a:ext cx="1293876" cy="598313"/>
          </a:xfrm>
          <a:prstGeom prst="rect">
            <a:avLst/>
          </a:prstGeom>
        </p:spPr>
        <p:txBody>
          <a:bodyPr lIns="0" tIns="0" rIns="0" bIns="0" rtlCol="0" anchor="t">
            <a:spAutoFit/>
          </a:bodyPr>
          <a:lstStyle/>
          <a:p>
            <a:pPr algn="l">
              <a:lnSpc>
                <a:spcPts val="4966"/>
              </a:lnSpc>
            </a:pPr>
            <a:r>
              <a:rPr lang="en-US" sz="3547" b="1">
                <a:solidFill>
                  <a:srgbClr val="FEFEFE"/>
                </a:solidFill>
                <a:latin typeface="Inter Bold"/>
                <a:ea typeface="Inter Bold"/>
                <a:cs typeface="Inter Bold"/>
                <a:sym typeface="Inter Bold"/>
              </a:rPr>
              <a:t>2023</a:t>
            </a:r>
          </a:p>
        </p:txBody>
      </p:sp>
      <p:sp>
        <p:nvSpPr>
          <p:cNvPr id="72" name="TextBox 72"/>
          <p:cNvSpPr txBox="1"/>
          <p:nvPr/>
        </p:nvSpPr>
        <p:spPr>
          <a:xfrm>
            <a:off x="12454000" y="3442000"/>
            <a:ext cx="1293876" cy="598313"/>
          </a:xfrm>
          <a:prstGeom prst="rect">
            <a:avLst/>
          </a:prstGeom>
        </p:spPr>
        <p:txBody>
          <a:bodyPr lIns="0" tIns="0" rIns="0" bIns="0" rtlCol="0" anchor="t">
            <a:spAutoFit/>
          </a:bodyPr>
          <a:lstStyle/>
          <a:p>
            <a:pPr algn="l">
              <a:lnSpc>
                <a:spcPts val="4966"/>
              </a:lnSpc>
            </a:pPr>
            <a:r>
              <a:rPr lang="en-US" sz="3547" b="1">
                <a:solidFill>
                  <a:srgbClr val="FEFEFE"/>
                </a:solidFill>
                <a:latin typeface="Inter Bold"/>
                <a:ea typeface="Inter Bold"/>
                <a:cs typeface="Inter Bold"/>
                <a:sym typeface="Inter Bold"/>
              </a:rPr>
              <a:t>2024</a:t>
            </a:r>
          </a:p>
        </p:txBody>
      </p:sp>
      <p:sp>
        <p:nvSpPr>
          <p:cNvPr id="73" name="TextBox 73"/>
          <p:cNvSpPr txBox="1"/>
          <p:nvPr/>
        </p:nvSpPr>
        <p:spPr>
          <a:xfrm>
            <a:off x="14956344" y="4846453"/>
            <a:ext cx="2985568" cy="2643755"/>
          </a:xfrm>
          <a:prstGeom prst="rect">
            <a:avLst/>
          </a:prstGeom>
        </p:spPr>
        <p:txBody>
          <a:bodyPr lIns="0" tIns="0" rIns="0" bIns="0" rtlCol="0" anchor="t">
            <a:spAutoFit/>
          </a:bodyPr>
          <a:lstStyle/>
          <a:p>
            <a:pPr algn="just">
              <a:lnSpc>
                <a:spcPts val="2331"/>
              </a:lnSpc>
            </a:pPr>
            <a:r>
              <a:rPr lang="en-US" sz="1665" b="1" spc="-33">
                <a:solidFill>
                  <a:srgbClr val="000000"/>
                </a:solidFill>
                <a:latin typeface="Montserrat 4 Bold"/>
                <a:ea typeface="Montserrat 4 Bold"/>
                <a:cs typeface="Montserrat 4 Bold"/>
                <a:sym typeface="Montserrat 4 Bold"/>
              </a:rPr>
              <a:t>Ngày 25/08/2025, Công ty Vũ Hải và Trung tâm eComDX - Cục TMĐT &amp; KTS - Bộ Công Thương chính thức ký kết thỏa thuận hợp tác chiến lược toàn diện, cùng đồng hành kiến tạo hệ sinh thái TMĐT tiên phong.</a:t>
            </a:r>
          </a:p>
        </p:txBody>
      </p:sp>
      <p:sp>
        <p:nvSpPr>
          <p:cNvPr id="74" name="TextBox 74"/>
          <p:cNvSpPr txBox="1"/>
          <p:nvPr/>
        </p:nvSpPr>
        <p:spPr>
          <a:xfrm>
            <a:off x="14956344" y="7642608"/>
            <a:ext cx="2976116" cy="1462745"/>
          </a:xfrm>
          <a:prstGeom prst="rect">
            <a:avLst/>
          </a:prstGeom>
        </p:spPr>
        <p:txBody>
          <a:bodyPr lIns="0" tIns="0" rIns="0" bIns="0" rtlCol="0" anchor="t">
            <a:spAutoFit/>
          </a:bodyPr>
          <a:lstStyle/>
          <a:p>
            <a:pPr algn="just">
              <a:lnSpc>
                <a:spcPts val="2326"/>
              </a:lnSpc>
              <a:spcBef>
                <a:spcPct val="0"/>
              </a:spcBef>
            </a:pPr>
            <a:r>
              <a:rPr lang="en-US" sz="1661">
                <a:solidFill>
                  <a:srgbClr val="000000"/>
                </a:solidFill>
                <a:latin typeface="Montserrat 5"/>
                <a:ea typeface="Montserrat 5"/>
                <a:cs typeface="Montserrat 5"/>
                <a:sym typeface="Montserrat 5"/>
              </a:rPr>
              <a:t>Thỏa thuận này đánh dấu bước tiến quan trọng trong việc hợp tác thương mại điện tử và kinh tế số tại Việt Nam.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951" y="6954065"/>
            <a:ext cx="5421286" cy="2799389"/>
            <a:chOff x="0" y="0"/>
            <a:chExt cx="1427828" cy="737288"/>
          </a:xfrm>
        </p:grpSpPr>
        <p:sp>
          <p:nvSpPr>
            <p:cNvPr id="3" name="Freeform 3"/>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E61F3"/>
            </a:solidFill>
          </p:spPr>
          <p:txBody>
            <a:bodyPr/>
            <a:lstStyle/>
            <a:p>
              <a:endParaRPr lang="vi-VN"/>
            </a:p>
          </p:txBody>
        </p:sp>
        <p:sp>
          <p:nvSpPr>
            <p:cNvPr id="4" name="TextBox 4"/>
            <p:cNvSpPr txBox="1"/>
            <p:nvPr/>
          </p:nvSpPr>
          <p:spPr>
            <a:xfrm>
              <a:off x="0" y="-38100"/>
              <a:ext cx="1427828" cy="77538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20083" y="3178893"/>
            <a:ext cx="5089482" cy="6417970"/>
            <a:chOff x="0" y="0"/>
            <a:chExt cx="1340440" cy="1690329"/>
          </a:xfrm>
        </p:grpSpPr>
        <p:sp>
          <p:nvSpPr>
            <p:cNvPr id="6" name="Freeform 6"/>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rgbClr val="E8ECEC"/>
            </a:solidFill>
          </p:spPr>
          <p:txBody>
            <a:bodyPr/>
            <a:lstStyle/>
            <a:p>
              <a:endParaRPr lang="vi-VN"/>
            </a:p>
          </p:txBody>
        </p:sp>
        <p:sp>
          <p:nvSpPr>
            <p:cNvPr id="7" name="TextBox 7"/>
            <p:cNvSpPr txBox="1"/>
            <p:nvPr/>
          </p:nvSpPr>
          <p:spPr>
            <a:xfrm>
              <a:off x="0" y="-38100"/>
              <a:ext cx="1340440" cy="172842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58848" y="2082188"/>
            <a:ext cx="2211493" cy="221149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61F3"/>
            </a:solidFill>
          </p:spPr>
          <p:txBody>
            <a:bodyPr/>
            <a:lstStyle/>
            <a:p>
              <a:endParaRPr lang="vi-VN"/>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434302" y="6954065"/>
            <a:ext cx="5421286" cy="2799389"/>
            <a:chOff x="0" y="0"/>
            <a:chExt cx="1427828" cy="737288"/>
          </a:xfrm>
        </p:grpSpPr>
        <p:sp>
          <p:nvSpPr>
            <p:cNvPr id="12" name="Freeform 12"/>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E61F3"/>
            </a:solidFill>
          </p:spPr>
          <p:txBody>
            <a:bodyPr/>
            <a:lstStyle/>
            <a:p>
              <a:endParaRPr lang="vi-VN"/>
            </a:p>
          </p:txBody>
        </p:sp>
        <p:sp>
          <p:nvSpPr>
            <p:cNvPr id="13" name="TextBox 13"/>
            <p:cNvSpPr txBox="1"/>
            <p:nvPr/>
          </p:nvSpPr>
          <p:spPr>
            <a:xfrm>
              <a:off x="0" y="-38100"/>
              <a:ext cx="1427828" cy="77538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600203" y="3187935"/>
            <a:ext cx="5089482" cy="6417970"/>
            <a:chOff x="0" y="0"/>
            <a:chExt cx="1340440" cy="1690329"/>
          </a:xfrm>
        </p:grpSpPr>
        <p:sp>
          <p:nvSpPr>
            <p:cNvPr id="15" name="Freeform 15"/>
            <p:cNvSpPr/>
            <p:nvPr/>
          </p:nvSpPr>
          <p:spPr>
            <a:xfrm>
              <a:off x="0" y="0"/>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rgbClr val="E8ECEC"/>
            </a:solidFill>
          </p:spPr>
          <p:txBody>
            <a:bodyPr/>
            <a:lstStyle/>
            <a:p>
              <a:endParaRPr lang="vi-VN"/>
            </a:p>
          </p:txBody>
        </p:sp>
        <p:sp>
          <p:nvSpPr>
            <p:cNvPr id="16" name="TextBox 16"/>
            <p:cNvSpPr txBox="1"/>
            <p:nvPr/>
          </p:nvSpPr>
          <p:spPr>
            <a:xfrm>
              <a:off x="0" y="-38100"/>
              <a:ext cx="1340440" cy="172842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039198" y="2082188"/>
            <a:ext cx="2211493" cy="221149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61F3"/>
            </a:solidFill>
          </p:spPr>
          <p:txBody>
            <a:bodyPr/>
            <a:lstStyle/>
            <a:p>
              <a:endParaRPr lang="vi-VN"/>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2112763" y="6954065"/>
            <a:ext cx="5421286" cy="2799389"/>
            <a:chOff x="0" y="0"/>
            <a:chExt cx="1427828" cy="737288"/>
          </a:xfrm>
        </p:grpSpPr>
        <p:sp>
          <p:nvSpPr>
            <p:cNvPr id="21" name="Freeform 21"/>
            <p:cNvSpPr/>
            <p:nvPr/>
          </p:nvSpPr>
          <p:spPr>
            <a:xfrm>
              <a:off x="0" y="0"/>
              <a:ext cx="1427828" cy="737288"/>
            </a:xfrm>
            <a:custGeom>
              <a:avLst/>
              <a:gdLst/>
              <a:ahLst/>
              <a:cxnLst/>
              <a:rect l="l" t="t" r="r" b="b"/>
              <a:pathLst>
                <a:path w="1427828" h="737288">
                  <a:moveTo>
                    <a:pt x="72831" y="0"/>
                  </a:moveTo>
                  <a:lnTo>
                    <a:pt x="1354997" y="0"/>
                  </a:lnTo>
                  <a:cubicBezTo>
                    <a:pt x="1374313" y="0"/>
                    <a:pt x="1392838" y="7673"/>
                    <a:pt x="1406497" y="21332"/>
                  </a:cubicBezTo>
                  <a:cubicBezTo>
                    <a:pt x="1420155" y="34990"/>
                    <a:pt x="1427828" y="53515"/>
                    <a:pt x="1427828" y="72831"/>
                  </a:cubicBezTo>
                  <a:lnTo>
                    <a:pt x="1427828" y="664457"/>
                  </a:lnTo>
                  <a:cubicBezTo>
                    <a:pt x="1427828" y="704680"/>
                    <a:pt x="1395221" y="737288"/>
                    <a:pt x="1354997" y="737288"/>
                  </a:cubicBezTo>
                  <a:lnTo>
                    <a:pt x="72831" y="737288"/>
                  </a:lnTo>
                  <a:cubicBezTo>
                    <a:pt x="32608" y="737288"/>
                    <a:pt x="0" y="704680"/>
                    <a:pt x="0" y="664457"/>
                  </a:cubicBezTo>
                  <a:lnTo>
                    <a:pt x="0" y="72831"/>
                  </a:lnTo>
                  <a:cubicBezTo>
                    <a:pt x="0" y="32608"/>
                    <a:pt x="32608" y="0"/>
                    <a:pt x="72831" y="0"/>
                  </a:cubicBezTo>
                  <a:close/>
                </a:path>
              </a:pathLst>
            </a:custGeom>
            <a:solidFill>
              <a:srgbClr val="0E61F3"/>
            </a:solidFill>
          </p:spPr>
          <p:txBody>
            <a:bodyPr/>
            <a:lstStyle/>
            <a:p>
              <a:endParaRPr lang="vi-VN"/>
            </a:p>
          </p:txBody>
        </p:sp>
        <p:sp>
          <p:nvSpPr>
            <p:cNvPr id="22" name="TextBox 22"/>
            <p:cNvSpPr txBox="1"/>
            <p:nvPr/>
          </p:nvSpPr>
          <p:spPr>
            <a:xfrm>
              <a:off x="0" y="-38100"/>
              <a:ext cx="1427828" cy="775388"/>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2303824" y="2961901"/>
            <a:ext cx="5139555" cy="6620450"/>
            <a:chOff x="-13188" y="-38100"/>
            <a:chExt cx="1353628" cy="1743657"/>
          </a:xfrm>
        </p:grpSpPr>
        <p:sp>
          <p:nvSpPr>
            <p:cNvPr id="24" name="Freeform 24"/>
            <p:cNvSpPr/>
            <p:nvPr/>
          </p:nvSpPr>
          <p:spPr>
            <a:xfrm>
              <a:off x="-13188" y="15228"/>
              <a:ext cx="1340440" cy="1690329"/>
            </a:xfrm>
            <a:custGeom>
              <a:avLst/>
              <a:gdLst/>
              <a:ahLst/>
              <a:cxnLst/>
              <a:rect l="l" t="t" r="r" b="b"/>
              <a:pathLst>
                <a:path w="1340440" h="1690329">
                  <a:moveTo>
                    <a:pt x="77579" y="0"/>
                  </a:moveTo>
                  <a:lnTo>
                    <a:pt x="1262861" y="0"/>
                  </a:lnTo>
                  <a:cubicBezTo>
                    <a:pt x="1305707" y="0"/>
                    <a:pt x="1340440" y="34733"/>
                    <a:pt x="1340440" y="77579"/>
                  </a:cubicBezTo>
                  <a:lnTo>
                    <a:pt x="1340440" y="1612750"/>
                  </a:lnTo>
                  <a:cubicBezTo>
                    <a:pt x="1340440" y="1633325"/>
                    <a:pt x="1332266" y="1653058"/>
                    <a:pt x="1317717" y="1667607"/>
                  </a:cubicBezTo>
                  <a:cubicBezTo>
                    <a:pt x="1303169" y="1682156"/>
                    <a:pt x="1283436" y="1690329"/>
                    <a:pt x="1262861" y="1690329"/>
                  </a:cubicBezTo>
                  <a:lnTo>
                    <a:pt x="77579" y="1690329"/>
                  </a:lnTo>
                  <a:cubicBezTo>
                    <a:pt x="34733" y="1690329"/>
                    <a:pt x="0" y="1655596"/>
                    <a:pt x="0" y="1612750"/>
                  </a:cubicBezTo>
                  <a:lnTo>
                    <a:pt x="0" y="77579"/>
                  </a:lnTo>
                  <a:cubicBezTo>
                    <a:pt x="0" y="57004"/>
                    <a:pt x="8173" y="37271"/>
                    <a:pt x="22722" y="22722"/>
                  </a:cubicBezTo>
                  <a:cubicBezTo>
                    <a:pt x="37271" y="8173"/>
                    <a:pt x="57004" y="0"/>
                    <a:pt x="77579" y="0"/>
                  </a:cubicBez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a:lstStyle/>
            <a:p>
              <a:endParaRPr lang="vi-VN" dirty="0"/>
            </a:p>
          </p:txBody>
        </p:sp>
        <p:sp>
          <p:nvSpPr>
            <p:cNvPr id="25" name="TextBox 25"/>
            <p:cNvSpPr txBox="1"/>
            <p:nvPr/>
          </p:nvSpPr>
          <p:spPr>
            <a:xfrm>
              <a:off x="0" y="-38100"/>
              <a:ext cx="1340440" cy="1728429"/>
            </a:xfrm>
            <a:prstGeom prst="rect">
              <a:avLst/>
            </a:prstGeom>
            <a:ln>
              <a:noFill/>
            </a:ln>
          </p:spPr>
          <p:txBody>
            <a:bodyPr lIns="50800" tIns="50800" rIns="50800" bIns="50800" rtlCol="0" anchor="ctr"/>
            <a:lstStyle/>
            <a:p>
              <a:pPr algn="ctr">
                <a:lnSpc>
                  <a:spcPts val="2659"/>
                </a:lnSpc>
              </a:pPr>
              <a:endParaRPr/>
            </a:p>
          </p:txBody>
        </p:sp>
      </p:grpSp>
      <p:grpSp>
        <p:nvGrpSpPr>
          <p:cNvPr id="26" name="Group 26"/>
          <p:cNvGrpSpPr/>
          <p:nvPr/>
        </p:nvGrpSpPr>
        <p:grpSpPr>
          <a:xfrm>
            <a:off x="13717659" y="2082188"/>
            <a:ext cx="2211493" cy="221149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61F3"/>
            </a:solidFill>
          </p:spPr>
          <p:txBody>
            <a:bodyPr/>
            <a:lstStyle/>
            <a:p>
              <a:endParaRPr lang="vi-VN"/>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14147136" y="2420295"/>
            <a:ext cx="1402861" cy="1535279"/>
          </a:xfrm>
          <a:custGeom>
            <a:avLst/>
            <a:gdLst/>
            <a:ahLst/>
            <a:cxnLst/>
            <a:rect l="l" t="t" r="r" b="b"/>
            <a:pathLst>
              <a:path w="1402861" h="1535279">
                <a:moveTo>
                  <a:pt x="0" y="0"/>
                </a:moveTo>
                <a:lnTo>
                  <a:pt x="1402861" y="0"/>
                </a:lnTo>
                <a:lnTo>
                  <a:pt x="1402861" y="1535279"/>
                </a:lnTo>
                <a:lnTo>
                  <a:pt x="0" y="15352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3" name="TextBox 33"/>
          <p:cNvSpPr txBox="1"/>
          <p:nvPr/>
        </p:nvSpPr>
        <p:spPr>
          <a:xfrm>
            <a:off x="567689" y="837565"/>
            <a:ext cx="17128535" cy="953135"/>
          </a:xfrm>
          <a:prstGeom prst="rect">
            <a:avLst/>
          </a:prstGeom>
        </p:spPr>
        <p:txBody>
          <a:bodyPr lIns="0" tIns="0" rIns="0" bIns="0" rtlCol="0" anchor="t">
            <a:spAutoFit/>
          </a:bodyPr>
          <a:lstStyle/>
          <a:p>
            <a:pPr marL="0" lvl="0" indent="0" algn="ctr">
              <a:lnSpc>
                <a:spcPts val="7840"/>
              </a:lnSpc>
              <a:spcBef>
                <a:spcPct val="0"/>
              </a:spcBef>
            </a:pPr>
            <a:r>
              <a:rPr lang="en-US" sz="5600" dirty="0">
                <a:solidFill>
                  <a:schemeClr val="accent1">
                    <a:lumMod val="50000"/>
                  </a:schemeClr>
                </a:solidFill>
                <a:latin typeface="Montserrat 1"/>
                <a:ea typeface="Montserrat 1"/>
                <a:cs typeface="Montserrat 1"/>
                <a:sym typeface="Montserrat 1"/>
              </a:rPr>
              <a:t>TẦM NHÌN - SỨ MỆNH - GIÁ TRỊ CỐT LÕI</a:t>
            </a:r>
          </a:p>
        </p:txBody>
      </p:sp>
      <p:grpSp>
        <p:nvGrpSpPr>
          <p:cNvPr id="34" name="Group 34"/>
          <p:cNvGrpSpPr/>
          <p:nvPr/>
        </p:nvGrpSpPr>
        <p:grpSpPr>
          <a:xfrm>
            <a:off x="0" y="-26300"/>
            <a:ext cx="1569494" cy="1569494"/>
            <a:chOff x="0" y="0"/>
            <a:chExt cx="2092659" cy="2092659"/>
          </a:xfrm>
        </p:grpSpPr>
        <p:sp>
          <p:nvSpPr>
            <p:cNvPr id="35" name="Freeform 3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4"/>
              <a:stretch>
                <a:fillRect/>
              </a:stretch>
            </a:blipFill>
          </p:spPr>
          <p:txBody>
            <a:bodyPr/>
            <a:lstStyle/>
            <a:p>
              <a:endParaRPr lang="vi-VN"/>
            </a:p>
          </p:txBody>
        </p:sp>
        <p:sp>
          <p:nvSpPr>
            <p:cNvPr id="36" name="Freeform 3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5"/>
              <a:stretch>
                <a:fillRect/>
              </a:stretch>
            </a:blipFill>
          </p:spPr>
          <p:txBody>
            <a:bodyPr/>
            <a:lstStyle/>
            <a:p>
              <a:endParaRPr lang="vi-VN"/>
            </a:p>
          </p:txBody>
        </p:sp>
      </p:grpSp>
      <p:sp>
        <p:nvSpPr>
          <p:cNvPr id="37" name="Freeform 37"/>
          <p:cNvSpPr/>
          <p:nvPr/>
        </p:nvSpPr>
        <p:spPr>
          <a:xfrm>
            <a:off x="8362393" y="2420295"/>
            <a:ext cx="1539127" cy="1535279"/>
          </a:xfrm>
          <a:custGeom>
            <a:avLst/>
            <a:gdLst/>
            <a:ahLst/>
            <a:cxnLst/>
            <a:rect l="l" t="t" r="r" b="b"/>
            <a:pathLst>
              <a:path w="1539127" h="1535279">
                <a:moveTo>
                  <a:pt x="0" y="0"/>
                </a:moveTo>
                <a:lnTo>
                  <a:pt x="1539127" y="0"/>
                </a:lnTo>
                <a:lnTo>
                  <a:pt x="1539127" y="1535279"/>
                </a:lnTo>
                <a:lnTo>
                  <a:pt x="0" y="15352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38" name="Freeform 38"/>
          <p:cNvSpPr/>
          <p:nvPr/>
        </p:nvSpPr>
        <p:spPr>
          <a:xfrm>
            <a:off x="2636790" y="2381322"/>
            <a:ext cx="1582163" cy="1574252"/>
          </a:xfrm>
          <a:custGeom>
            <a:avLst/>
            <a:gdLst/>
            <a:ahLst/>
            <a:cxnLst/>
            <a:rect l="l" t="t" r="r" b="b"/>
            <a:pathLst>
              <a:path w="1582163" h="1574252">
                <a:moveTo>
                  <a:pt x="0" y="0"/>
                </a:moveTo>
                <a:lnTo>
                  <a:pt x="1582163" y="0"/>
                </a:lnTo>
                <a:lnTo>
                  <a:pt x="1582163" y="1574252"/>
                </a:lnTo>
                <a:lnTo>
                  <a:pt x="0" y="15742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grpSp>
        <p:nvGrpSpPr>
          <p:cNvPr id="39" name="Group 39"/>
          <p:cNvGrpSpPr/>
          <p:nvPr/>
        </p:nvGrpSpPr>
        <p:grpSpPr>
          <a:xfrm>
            <a:off x="1396335" y="4621379"/>
            <a:ext cx="15471244" cy="424180"/>
            <a:chOff x="0" y="0"/>
            <a:chExt cx="20628325" cy="565573"/>
          </a:xfrm>
        </p:grpSpPr>
        <p:sp>
          <p:nvSpPr>
            <p:cNvPr id="40" name="TextBox 40"/>
            <p:cNvSpPr txBox="1"/>
            <p:nvPr/>
          </p:nvSpPr>
          <p:spPr>
            <a:xfrm>
              <a:off x="0" y="-47625"/>
              <a:ext cx="5483244" cy="613198"/>
            </a:xfrm>
            <a:prstGeom prst="rect">
              <a:avLst/>
            </a:prstGeom>
          </p:spPr>
          <p:txBody>
            <a:bodyPr lIns="0" tIns="0" rIns="0" bIns="0" rtlCol="0" anchor="t">
              <a:spAutoFit/>
            </a:bodyPr>
            <a:lstStyle/>
            <a:p>
              <a:pPr algn="ctr">
                <a:lnSpc>
                  <a:spcPts val="3919"/>
                </a:lnSpc>
              </a:pPr>
              <a:r>
                <a:rPr lang="en-US" sz="2799">
                  <a:solidFill>
                    <a:srgbClr val="184AAC"/>
                  </a:solidFill>
                  <a:latin typeface="Montserrat 6"/>
                  <a:ea typeface="Montserrat 6"/>
                  <a:cs typeface="Montserrat 6"/>
                  <a:sym typeface="Montserrat 6"/>
                </a:rPr>
                <a:t>Tầm nhìn</a:t>
              </a:r>
            </a:p>
          </p:txBody>
        </p:sp>
        <p:sp>
          <p:nvSpPr>
            <p:cNvPr id="41" name="TextBox 41"/>
            <p:cNvSpPr txBox="1"/>
            <p:nvPr/>
          </p:nvSpPr>
          <p:spPr>
            <a:xfrm>
              <a:off x="7556483" y="-57150"/>
              <a:ext cx="5483244" cy="622723"/>
            </a:xfrm>
            <a:prstGeom prst="rect">
              <a:avLst/>
            </a:prstGeom>
          </p:spPr>
          <p:txBody>
            <a:bodyPr lIns="0" tIns="0" rIns="0" bIns="0" rtlCol="0" anchor="t">
              <a:spAutoFit/>
            </a:bodyPr>
            <a:lstStyle/>
            <a:p>
              <a:pPr algn="ctr">
                <a:lnSpc>
                  <a:spcPts val="3919"/>
                </a:lnSpc>
              </a:pPr>
              <a:r>
                <a:rPr lang="en-US" sz="2799" b="1">
                  <a:solidFill>
                    <a:srgbClr val="184AAC"/>
                  </a:solidFill>
                  <a:latin typeface="Garet Bold"/>
                  <a:ea typeface="Garet Bold"/>
                  <a:cs typeface="Garet Bold"/>
                  <a:sym typeface="Garet Bold"/>
                </a:rPr>
                <a:t>Sứ mệnh</a:t>
              </a:r>
            </a:p>
          </p:txBody>
        </p:sp>
        <p:sp>
          <p:nvSpPr>
            <p:cNvPr id="42" name="TextBox 42"/>
            <p:cNvSpPr txBox="1"/>
            <p:nvPr/>
          </p:nvSpPr>
          <p:spPr>
            <a:xfrm>
              <a:off x="15145081" y="-57150"/>
              <a:ext cx="5483244" cy="622723"/>
            </a:xfrm>
            <a:prstGeom prst="rect">
              <a:avLst/>
            </a:prstGeom>
          </p:spPr>
          <p:txBody>
            <a:bodyPr lIns="0" tIns="0" rIns="0" bIns="0" rtlCol="0" anchor="t">
              <a:spAutoFit/>
            </a:bodyPr>
            <a:lstStyle/>
            <a:p>
              <a:pPr algn="ctr">
                <a:lnSpc>
                  <a:spcPts val="3919"/>
                </a:lnSpc>
              </a:pPr>
              <a:r>
                <a:rPr lang="en-US" sz="2799" b="1">
                  <a:solidFill>
                    <a:srgbClr val="184AAC"/>
                  </a:solidFill>
                  <a:latin typeface="Garet Bold"/>
                  <a:ea typeface="Garet Bold"/>
                  <a:cs typeface="Garet Bold"/>
                  <a:sym typeface="Garet Bold"/>
                </a:rPr>
                <a:t>Giá trị cốt lõi</a:t>
              </a:r>
            </a:p>
          </p:txBody>
        </p:sp>
      </p:grpSp>
      <p:sp>
        <p:nvSpPr>
          <p:cNvPr id="43" name="TextBox 43"/>
          <p:cNvSpPr txBox="1"/>
          <p:nvPr/>
        </p:nvSpPr>
        <p:spPr>
          <a:xfrm>
            <a:off x="6929738" y="5098365"/>
            <a:ext cx="4430413" cy="1436291"/>
          </a:xfrm>
          <a:prstGeom prst="rect">
            <a:avLst/>
          </a:prstGeom>
        </p:spPr>
        <p:txBody>
          <a:bodyPr lIns="0" tIns="0" rIns="0" bIns="0" rtlCol="0" anchor="t">
            <a:spAutoFit/>
          </a:bodyPr>
          <a:lstStyle/>
          <a:p>
            <a:pPr algn="just">
              <a:lnSpc>
                <a:spcPts val="2760"/>
              </a:lnSpc>
            </a:pPr>
            <a:r>
              <a:rPr lang="vi-VN" sz="1999" dirty="0">
                <a:solidFill>
                  <a:srgbClr val="0A3FA8"/>
                </a:solidFill>
                <a:latin typeface="Montserrat 4"/>
                <a:ea typeface="Montserrat 4"/>
                <a:cs typeface="Montserrat 4"/>
              </a:rPr>
              <a:t>Đồng hành cùng doanh nghiệp tối ưu quy trình, </a:t>
            </a:r>
            <a:r>
              <a:rPr lang="vi-VN" sz="1999" b="1" dirty="0">
                <a:solidFill>
                  <a:srgbClr val="0A3FA8"/>
                </a:solidFill>
                <a:latin typeface="Montserrat 4"/>
                <a:ea typeface="Montserrat 4"/>
                <a:cs typeface="Montserrat 4"/>
              </a:rPr>
              <a:t>nâng cao hiệu quả vận hành</a:t>
            </a:r>
            <a:r>
              <a:rPr lang="vi-VN" sz="1999" dirty="0">
                <a:solidFill>
                  <a:srgbClr val="0A3FA8"/>
                </a:solidFill>
                <a:latin typeface="Montserrat 4"/>
                <a:ea typeface="Montserrat 4"/>
                <a:cs typeface="Montserrat 4"/>
              </a:rPr>
              <a:t> và </a:t>
            </a:r>
            <a:r>
              <a:rPr lang="vi-VN" sz="1999" b="1" dirty="0">
                <a:solidFill>
                  <a:srgbClr val="0A3FA8"/>
                </a:solidFill>
                <a:latin typeface="Montserrat 4"/>
                <a:ea typeface="Montserrat 4"/>
                <a:cs typeface="Montserrat 4"/>
              </a:rPr>
              <a:t>thúc đẩy chuyển đổi số</a:t>
            </a:r>
            <a:endParaRPr lang="en-US" sz="1999" b="1" dirty="0">
              <a:solidFill>
                <a:srgbClr val="0A3FA8"/>
              </a:solidFill>
              <a:latin typeface="Montserrat 4"/>
              <a:ea typeface="Montserrat 4"/>
              <a:cs typeface="Montserrat 4"/>
              <a:sym typeface="Mont"/>
            </a:endParaRPr>
          </a:p>
        </p:txBody>
      </p:sp>
      <p:sp>
        <p:nvSpPr>
          <p:cNvPr id="44" name="TextBox 44"/>
          <p:cNvSpPr txBox="1"/>
          <p:nvPr/>
        </p:nvSpPr>
        <p:spPr>
          <a:xfrm>
            <a:off x="1146325" y="5245503"/>
            <a:ext cx="4612452" cy="1231106"/>
          </a:xfrm>
          <a:prstGeom prst="rect">
            <a:avLst/>
          </a:prstGeom>
        </p:spPr>
        <p:txBody>
          <a:bodyPr lIns="0" tIns="0" rIns="0" bIns="0" rtlCol="0" anchor="t">
            <a:spAutoFit/>
          </a:bodyPr>
          <a:lstStyle/>
          <a:p>
            <a:r>
              <a:rPr lang="en-US" sz="1999" dirty="0" err="1">
                <a:solidFill>
                  <a:srgbClr val="0A3FA8"/>
                </a:solidFill>
                <a:latin typeface="Montserrat 4"/>
                <a:ea typeface="Montserrat 4"/>
                <a:cs typeface="Montserrat 4"/>
                <a:sym typeface="Montserrat 4"/>
              </a:rPr>
              <a:t>Đơn</a:t>
            </a:r>
            <a:r>
              <a:rPr lang="en-US" sz="1999" dirty="0">
                <a:solidFill>
                  <a:srgbClr val="0A3FA8"/>
                </a:solidFill>
                <a:latin typeface="Montserrat 4"/>
                <a:ea typeface="Montserrat 4"/>
                <a:cs typeface="Montserrat 4"/>
                <a:sym typeface="Montserrat 4"/>
              </a:rPr>
              <a:t> </a:t>
            </a:r>
            <a:r>
              <a:rPr lang="en-US" sz="1999" dirty="0" err="1">
                <a:solidFill>
                  <a:srgbClr val="0A3FA8"/>
                </a:solidFill>
                <a:latin typeface="Montserrat 4"/>
                <a:ea typeface="Montserrat 4"/>
                <a:cs typeface="Montserrat 4"/>
                <a:sym typeface="Montserrat 4"/>
              </a:rPr>
              <a:t>vị</a:t>
            </a:r>
            <a:r>
              <a:rPr lang="en-US" sz="1999" dirty="0">
                <a:solidFill>
                  <a:srgbClr val="0A3FA8"/>
                </a:solidFill>
                <a:latin typeface="Montserrat 4"/>
                <a:ea typeface="Montserrat 4"/>
                <a:cs typeface="Montserrat 4"/>
                <a:sym typeface="Montserrat 4"/>
              </a:rPr>
              <a:t> </a:t>
            </a:r>
            <a:r>
              <a:rPr lang="en-US" sz="1999" dirty="0" err="1">
                <a:solidFill>
                  <a:srgbClr val="0A3FA8"/>
                </a:solidFill>
                <a:latin typeface="Montserrat 4"/>
                <a:ea typeface="Montserrat 4"/>
                <a:cs typeface="Montserrat 4"/>
                <a:sym typeface="Montserrat 4"/>
              </a:rPr>
              <a:t>tiên</a:t>
            </a:r>
            <a:r>
              <a:rPr lang="en-US" sz="1999" dirty="0">
                <a:solidFill>
                  <a:srgbClr val="0A3FA8"/>
                </a:solidFill>
                <a:latin typeface="Montserrat 4"/>
                <a:ea typeface="Montserrat 4"/>
                <a:cs typeface="Montserrat 4"/>
                <a:sym typeface="Montserrat 4"/>
              </a:rPr>
              <a:t> </a:t>
            </a:r>
            <a:r>
              <a:rPr lang="en-US" sz="1999" dirty="0" err="1">
                <a:solidFill>
                  <a:srgbClr val="0A3FA8"/>
                </a:solidFill>
                <a:latin typeface="Montserrat 4"/>
                <a:ea typeface="Montserrat 4"/>
                <a:cs typeface="Montserrat 4"/>
                <a:sym typeface="Montserrat 4"/>
              </a:rPr>
              <a:t>phong</a:t>
            </a:r>
            <a:r>
              <a:rPr lang="en-US" sz="1999" dirty="0">
                <a:solidFill>
                  <a:srgbClr val="0A3FA8"/>
                </a:solidFill>
                <a:latin typeface="Montserrat 4"/>
                <a:ea typeface="Montserrat 4"/>
                <a:cs typeface="Montserrat 4"/>
                <a:sym typeface="Montserrat 4"/>
              </a:rPr>
              <a:t> </a:t>
            </a:r>
            <a:r>
              <a:rPr lang="en-US" sz="1999" dirty="0" err="1">
                <a:solidFill>
                  <a:srgbClr val="0A3FA8"/>
                </a:solidFill>
                <a:latin typeface="Montserrat 4"/>
                <a:ea typeface="Montserrat 4"/>
                <a:cs typeface="Montserrat 4"/>
              </a:rPr>
              <a:t>xây</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dựng</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hệ</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sinh</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thái</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dịch</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vụ</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số</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toàn</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diện</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cho</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doanh</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nghiệp</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xuất</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nhập</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khẩu</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với</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hạt</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nhân</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là</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Phần</a:t>
            </a:r>
            <a:r>
              <a:rPr lang="en-US" sz="1999" dirty="0">
                <a:solidFill>
                  <a:srgbClr val="0A3FA8"/>
                </a:solidFill>
                <a:latin typeface="Montserrat 4"/>
                <a:ea typeface="Montserrat 4"/>
                <a:cs typeface="Montserrat 4"/>
              </a:rPr>
              <a:t> </a:t>
            </a:r>
            <a:r>
              <a:rPr lang="en-US" sz="1999" dirty="0" err="1">
                <a:solidFill>
                  <a:srgbClr val="0A3FA8"/>
                </a:solidFill>
                <a:latin typeface="Montserrat 4"/>
                <a:ea typeface="Montserrat 4"/>
                <a:cs typeface="Montserrat 4"/>
              </a:rPr>
              <a:t>mềm</a:t>
            </a:r>
            <a:r>
              <a:rPr lang="en-US" sz="1999" dirty="0">
                <a:solidFill>
                  <a:srgbClr val="0A3FA8"/>
                </a:solidFill>
                <a:latin typeface="Montserrat 4"/>
                <a:ea typeface="Montserrat 4"/>
                <a:cs typeface="Montserrat 4"/>
              </a:rPr>
              <a:t> VAN-LOGISTIC.</a:t>
            </a:r>
          </a:p>
        </p:txBody>
      </p:sp>
      <p:sp>
        <p:nvSpPr>
          <p:cNvPr id="49" name="TextBox 48"/>
          <p:cNvSpPr txBox="1"/>
          <p:nvPr/>
        </p:nvSpPr>
        <p:spPr>
          <a:xfrm>
            <a:off x="12519800" y="5045560"/>
            <a:ext cx="4608735" cy="3784113"/>
          </a:xfrm>
          <a:prstGeom prst="rect">
            <a:avLst/>
          </a:prstGeom>
          <a:noFill/>
        </p:spPr>
        <p:txBody>
          <a:bodyPr wrap="square" rtlCol="0">
            <a:spAutoFit/>
          </a:bodyPr>
          <a:lstStyle/>
          <a:p>
            <a:r>
              <a:rPr lang="vi-VN" sz="1999" dirty="0">
                <a:solidFill>
                  <a:srgbClr val="0A3FA8"/>
                </a:solidFill>
                <a:latin typeface="Montserrat 4"/>
                <a:ea typeface="Montserrat 4"/>
                <a:cs typeface="Montserrat 4"/>
              </a:rPr>
              <a:t>Vũ Hải cam kết sẽ đem đến cho Doanh nghiệp xuất nhập khẩu một hệ thống quản lý:</a:t>
            </a:r>
          </a:p>
          <a:p>
            <a:pPr marL="742950" lvl="1" indent="-285750">
              <a:buFont typeface="Arial" panose="020B0604020202020204" pitchFamily="34" charset="0"/>
              <a:buChar char="•"/>
            </a:pPr>
            <a:r>
              <a:rPr lang="vi-VN" sz="1999" b="1" dirty="0">
                <a:solidFill>
                  <a:srgbClr val="0A3FA8"/>
                </a:solidFill>
                <a:latin typeface="Montserrat 4"/>
                <a:ea typeface="Montserrat 4"/>
                <a:cs typeface="Montserrat 4"/>
              </a:rPr>
              <a:t>Chính xác &amp; tuân thủ </a:t>
            </a:r>
            <a:r>
              <a:rPr lang="vi-VN" sz="1999" dirty="0">
                <a:solidFill>
                  <a:srgbClr val="0A3FA8"/>
                </a:solidFill>
                <a:latin typeface="Montserrat 4"/>
                <a:ea typeface="Montserrat 4"/>
                <a:cs typeface="Montserrat 4"/>
              </a:rPr>
              <a:t>quy định của nhà nước</a:t>
            </a:r>
          </a:p>
          <a:p>
            <a:pPr marL="742950" lvl="1" indent="-285750">
              <a:buFont typeface="Arial" panose="020B0604020202020204" pitchFamily="34" charset="0"/>
              <a:buChar char="•"/>
            </a:pPr>
            <a:r>
              <a:rPr lang="vi-VN" sz="1999" b="1" dirty="0">
                <a:solidFill>
                  <a:srgbClr val="0A3FA8"/>
                </a:solidFill>
                <a:latin typeface="Montserrat 4"/>
                <a:ea typeface="Montserrat 4"/>
                <a:cs typeface="Montserrat 4"/>
              </a:rPr>
              <a:t>Không ngừng đổi mới </a:t>
            </a:r>
            <a:r>
              <a:rPr lang="vi-VN" sz="1999" dirty="0">
                <a:solidFill>
                  <a:srgbClr val="0A3FA8"/>
                </a:solidFill>
                <a:latin typeface="Montserrat 4"/>
                <a:ea typeface="Montserrat 4"/>
                <a:cs typeface="Montserrat 4"/>
              </a:rPr>
              <a:t>và phát triển </a:t>
            </a:r>
          </a:p>
          <a:p>
            <a:pPr marL="742950" lvl="1" indent="-285750">
              <a:buFont typeface="Arial" panose="020B0604020202020204" pitchFamily="34" charset="0"/>
              <a:buChar char="•"/>
            </a:pPr>
            <a:r>
              <a:rPr lang="vi-VN" sz="1999" b="1" dirty="0">
                <a:solidFill>
                  <a:srgbClr val="0A3FA8"/>
                </a:solidFill>
                <a:latin typeface="Montserrat 4"/>
                <a:ea typeface="Montserrat 4"/>
                <a:cs typeface="Montserrat 4"/>
              </a:rPr>
              <a:t>Đồng hành </a:t>
            </a:r>
            <a:r>
              <a:rPr lang="vi-VN" sz="1999" dirty="0">
                <a:solidFill>
                  <a:srgbClr val="0A3FA8"/>
                </a:solidFill>
                <a:latin typeface="Montserrat 4"/>
                <a:ea typeface="Montserrat 4"/>
                <a:cs typeface="Montserrat 4"/>
              </a:rPr>
              <a:t>cùng khách hàng trong quá trình sử dụng</a:t>
            </a:r>
          </a:p>
          <a:p>
            <a:pPr marL="742950" lvl="1" indent="-285750">
              <a:buFont typeface="Arial" panose="020B0604020202020204" pitchFamily="34" charset="0"/>
              <a:buChar char="•"/>
            </a:pPr>
            <a:r>
              <a:rPr lang="vi-VN" sz="1999" dirty="0">
                <a:solidFill>
                  <a:srgbClr val="0A3FA8"/>
                </a:solidFill>
                <a:latin typeface="Montserrat 4"/>
                <a:ea typeface="Montserrat 4"/>
                <a:cs typeface="Montserrat 4"/>
              </a:rPr>
              <a:t>Xây dựng </a:t>
            </a:r>
            <a:r>
              <a:rPr lang="vi-VN" sz="1999" b="1" dirty="0">
                <a:solidFill>
                  <a:srgbClr val="0A3FA8"/>
                </a:solidFill>
                <a:latin typeface="Montserrat 4"/>
                <a:ea typeface="Montserrat 4"/>
                <a:cs typeface="Montserrat 4"/>
              </a:rPr>
              <a:t>hệ sinh thái </a:t>
            </a:r>
            <a:r>
              <a:rPr lang="vi-VN" sz="1999" dirty="0">
                <a:solidFill>
                  <a:srgbClr val="0A3FA8"/>
                </a:solidFill>
                <a:latin typeface="Montserrat 4"/>
                <a:ea typeface="Montserrat 4"/>
                <a:cs typeface="Montserrat 4"/>
              </a:rPr>
              <a:t>hiệu quả &amp; bền vững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18027" y="1152525"/>
            <a:ext cx="3318567" cy="3216843"/>
          </a:xfrm>
          <a:custGeom>
            <a:avLst/>
            <a:gdLst/>
            <a:ahLst/>
            <a:cxnLst/>
            <a:rect l="l" t="t" r="r" b="b"/>
            <a:pathLst>
              <a:path w="3318567" h="3216843">
                <a:moveTo>
                  <a:pt x="0" y="0"/>
                </a:moveTo>
                <a:lnTo>
                  <a:pt x="3318567" y="0"/>
                </a:lnTo>
                <a:lnTo>
                  <a:pt x="3318567" y="3216843"/>
                </a:lnTo>
                <a:lnTo>
                  <a:pt x="0" y="32168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7183682" y="5672943"/>
            <a:ext cx="3092889" cy="2975739"/>
          </a:xfrm>
          <a:custGeom>
            <a:avLst/>
            <a:gdLst/>
            <a:ahLst/>
            <a:cxnLst/>
            <a:rect l="l" t="t" r="r" b="b"/>
            <a:pathLst>
              <a:path w="3092889" h="2975739">
                <a:moveTo>
                  <a:pt x="0" y="0"/>
                </a:moveTo>
                <a:lnTo>
                  <a:pt x="3092888" y="0"/>
                </a:lnTo>
                <a:lnTo>
                  <a:pt x="3092888" y="2975739"/>
                </a:lnTo>
                <a:lnTo>
                  <a:pt x="0" y="29757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8980133" y="2444357"/>
            <a:ext cx="3291384" cy="3171504"/>
          </a:xfrm>
          <a:custGeom>
            <a:avLst/>
            <a:gdLst/>
            <a:ahLst/>
            <a:cxnLst/>
            <a:rect l="l" t="t" r="r" b="b"/>
            <a:pathLst>
              <a:path w="3291384" h="3171504">
                <a:moveTo>
                  <a:pt x="0" y="0"/>
                </a:moveTo>
                <a:lnTo>
                  <a:pt x="3291383" y="0"/>
                </a:lnTo>
                <a:lnTo>
                  <a:pt x="3291383" y="3171504"/>
                </a:lnTo>
                <a:lnTo>
                  <a:pt x="0" y="31715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a:off x="5312722" y="2305659"/>
            <a:ext cx="2920280" cy="3302090"/>
          </a:xfrm>
          <a:custGeom>
            <a:avLst/>
            <a:gdLst/>
            <a:ahLst/>
            <a:cxnLst/>
            <a:rect l="l" t="t" r="r" b="b"/>
            <a:pathLst>
              <a:path w="2920280" h="3302090">
                <a:moveTo>
                  <a:pt x="0" y="0"/>
                </a:moveTo>
                <a:lnTo>
                  <a:pt x="2920280" y="0"/>
                </a:lnTo>
                <a:lnTo>
                  <a:pt x="2920280" y="3302090"/>
                </a:lnTo>
                <a:lnTo>
                  <a:pt x="0" y="33020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a:off x="4957222" y="4288895"/>
            <a:ext cx="3269422" cy="3134612"/>
          </a:xfrm>
          <a:custGeom>
            <a:avLst/>
            <a:gdLst/>
            <a:ahLst/>
            <a:cxnLst/>
            <a:rect l="l" t="t" r="r" b="b"/>
            <a:pathLst>
              <a:path w="3269422" h="3134612">
                <a:moveTo>
                  <a:pt x="0" y="0"/>
                </a:moveTo>
                <a:lnTo>
                  <a:pt x="3269422" y="0"/>
                </a:lnTo>
                <a:lnTo>
                  <a:pt x="3269422" y="3134611"/>
                </a:lnTo>
                <a:lnTo>
                  <a:pt x="0" y="31346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7" name="Freeform 7"/>
          <p:cNvSpPr/>
          <p:nvPr/>
        </p:nvSpPr>
        <p:spPr>
          <a:xfrm>
            <a:off x="8874856" y="4247575"/>
            <a:ext cx="3008385" cy="3442687"/>
          </a:xfrm>
          <a:custGeom>
            <a:avLst/>
            <a:gdLst/>
            <a:ahLst/>
            <a:cxnLst/>
            <a:rect l="l" t="t" r="r" b="b"/>
            <a:pathLst>
              <a:path w="3008385" h="3442687">
                <a:moveTo>
                  <a:pt x="0" y="0"/>
                </a:moveTo>
                <a:lnTo>
                  <a:pt x="3008385" y="0"/>
                </a:lnTo>
                <a:lnTo>
                  <a:pt x="3008385" y="3442686"/>
                </a:lnTo>
                <a:lnTo>
                  <a:pt x="0" y="34426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8" name="Freeform 8" descr="Business Growth with solid fill"/>
          <p:cNvSpPr/>
          <p:nvPr/>
        </p:nvSpPr>
        <p:spPr>
          <a:xfrm>
            <a:off x="9960248" y="3445166"/>
            <a:ext cx="930523" cy="966805"/>
          </a:xfrm>
          <a:custGeom>
            <a:avLst/>
            <a:gdLst/>
            <a:ahLst/>
            <a:cxnLst/>
            <a:rect l="l" t="t" r="r" b="b"/>
            <a:pathLst>
              <a:path w="930523" h="966805">
                <a:moveTo>
                  <a:pt x="0" y="0"/>
                </a:moveTo>
                <a:lnTo>
                  <a:pt x="930523" y="0"/>
                </a:lnTo>
                <a:lnTo>
                  <a:pt x="930523" y="966805"/>
                </a:lnTo>
                <a:lnTo>
                  <a:pt x="0" y="966805"/>
                </a:lnTo>
                <a:lnTo>
                  <a:pt x="0" y="0"/>
                </a:lnTo>
                <a:close/>
              </a:path>
            </a:pathLst>
          </a:custGeom>
          <a:blipFill>
            <a:blip r:embed="rId14">
              <a:extLst>
                <a:ext uri="{96DAC541-7B7A-43D3-8B79-37D633B846F1}">
                  <asvg:svgBlip xmlns:asvg="http://schemas.microsoft.com/office/drawing/2016/SVG/main" xmlns="" r:embed="rId15"/>
                </a:ext>
              </a:extLst>
            </a:blip>
            <a:stretch>
              <a:fillRect l="-1949" r="-1949"/>
            </a:stretch>
          </a:blipFill>
        </p:spPr>
        <p:txBody>
          <a:bodyPr/>
          <a:lstStyle/>
          <a:p>
            <a:endParaRPr lang="vi-VN"/>
          </a:p>
        </p:txBody>
      </p:sp>
      <p:sp>
        <p:nvSpPr>
          <p:cNvPr id="9" name="Freeform 9" descr="Ribbon with solid fill"/>
          <p:cNvSpPr/>
          <p:nvPr/>
        </p:nvSpPr>
        <p:spPr>
          <a:xfrm>
            <a:off x="8085053" y="2313395"/>
            <a:ext cx="943418" cy="943418"/>
          </a:xfrm>
          <a:custGeom>
            <a:avLst/>
            <a:gdLst/>
            <a:ahLst/>
            <a:cxnLst/>
            <a:rect l="l" t="t" r="r" b="b"/>
            <a:pathLst>
              <a:path w="943418" h="943418">
                <a:moveTo>
                  <a:pt x="0" y="0"/>
                </a:moveTo>
                <a:lnTo>
                  <a:pt x="943417" y="0"/>
                </a:lnTo>
                <a:lnTo>
                  <a:pt x="943417" y="943417"/>
                </a:lnTo>
                <a:lnTo>
                  <a:pt x="0" y="94341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vi-VN"/>
          </a:p>
        </p:txBody>
      </p:sp>
      <p:sp>
        <p:nvSpPr>
          <p:cNvPr id="10" name="Freeform 10" descr="Rocket with solid fill"/>
          <p:cNvSpPr/>
          <p:nvPr/>
        </p:nvSpPr>
        <p:spPr>
          <a:xfrm>
            <a:off x="6262264" y="3501964"/>
            <a:ext cx="902068" cy="902068"/>
          </a:xfrm>
          <a:custGeom>
            <a:avLst/>
            <a:gdLst/>
            <a:ahLst/>
            <a:cxnLst/>
            <a:rect l="l" t="t" r="r" b="b"/>
            <a:pathLst>
              <a:path w="902068" h="902068">
                <a:moveTo>
                  <a:pt x="0" y="0"/>
                </a:moveTo>
                <a:lnTo>
                  <a:pt x="902067" y="0"/>
                </a:lnTo>
                <a:lnTo>
                  <a:pt x="902067" y="902068"/>
                </a:lnTo>
                <a:lnTo>
                  <a:pt x="0" y="90206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vi-VN"/>
          </a:p>
        </p:txBody>
      </p:sp>
      <p:sp>
        <p:nvSpPr>
          <p:cNvPr id="11" name="Freeform 11" descr="Shield Tick with solid fill"/>
          <p:cNvSpPr/>
          <p:nvPr/>
        </p:nvSpPr>
        <p:spPr>
          <a:xfrm>
            <a:off x="8071542" y="6600821"/>
            <a:ext cx="922883" cy="922883"/>
          </a:xfrm>
          <a:custGeom>
            <a:avLst/>
            <a:gdLst/>
            <a:ahLst/>
            <a:cxnLst/>
            <a:rect l="l" t="t" r="r" b="b"/>
            <a:pathLst>
              <a:path w="922883" h="922883">
                <a:moveTo>
                  <a:pt x="0" y="0"/>
                </a:moveTo>
                <a:lnTo>
                  <a:pt x="922883" y="0"/>
                </a:lnTo>
                <a:lnTo>
                  <a:pt x="922883" y="922884"/>
                </a:lnTo>
                <a:lnTo>
                  <a:pt x="0" y="9228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vi-VN"/>
          </a:p>
        </p:txBody>
      </p:sp>
      <p:sp>
        <p:nvSpPr>
          <p:cNvPr id="12" name="Freeform 12" descr="Handshake with solid fill"/>
          <p:cNvSpPr/>
          <p:nvPr/>
        </p:nvSpPr>
        <p:spPr>
          <a:xfrm>
            <a:off x="9960247" y="5523068"/>
            <a:ext cx="1022974" cy="1022974"/>
          </a:xfrm>
          <a:custGeom>
            <a:avLst/>
            <a:gdLst/>
            <a:ahLst/>
            <a:cxnLst/>
            <a:rect l="l" t="t" r="r" b="b"/>
            <a:pathLst>
              <a:path w="1022974" h="1022974">
                <a:moveTo>
                  <a:pt x="0" y="0"/>
                </a:moveTo>
                <a:lnTo>
                  <a:pt x="1022974" y="0"/>
                </a:lnTo>
                <a:lnTo>
                  <a:pt x="1022974" y="1022974"/>
                </a:lnTo>
                <a:lnTo>
                  <a:pt x="0" y="102297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vi-VN"/>
          </a:p>
        </p:txBody>
      </p:sp>
      <p:sp>
        <p:nvSpPr>
          <p:cNvPr id="13" name="Freeform 13" descr="Lightning bolt with solid fill"/>
          <p:cNvSpPr/>
          <p:nvPr/>
        </p:nvSpPr>
        <p:spPr>
          <a:xfrm>
            <a:off x="6262264" y="5465457"/>
            <a:ext cx="966434" cy="966434"/>
          </a:xfrm>
          <a:custGeom>
            <a:avLst/>
            <a:gdLst/>
            <a:ahLst/>
            <a:cxnLst/>
            <a:rect l="l" t="t" r="r" b="b"/>
            <a:pathLst>
              <a:path w="966434" h="966434">
                <a:moveTo>
                  <a:pt x="0" y="0"/>
                </a:moveTo>
                <a:lnTo>
                  <a:pt x="966435" y="0"/>
                </a:lnTo>
                <a:lnTo>
                  <a:pt x="966435" y="966435"/>
                </a:lnTo>
                <a:lnTo>
                  <a:pt x="0" y="96643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vi-VN"/>
          </a:p>
        </p:txBody>
      </p:sp>
      <p:sp>
        <p:nvSpPr>
          <p:cNvPr id="14" name="AutoShape 14"/>
          <p:cNvSpPr/>
          <p:nvPr/>
        </p:nvSpPr>
        <p:spPr>
          <a:xfrm>
            <a:off x="5121282" y="2779299"/>
            <a:ext cx="843433" cy="593568"/>
          </a:xfrm>
          <a:prstGeom prst="line">
            <a:avLst/>
          </a:prstGeom>
          <a:ln w="19050" cap="rnd">
            <a:solidFill>
              <a:srgbClr val="0C5DD7"/>
            </a:solidFill>
            <a:prstDash val="solid"/>
            <a:headEnd type="none" w="sm" len="sm"/>
            <a:tailEnd type="none" w="sm" len="sm"/>
          </a:ln>
        </p:spPr>
        <p:txBody>
          <a:bodyPr/>
          <a:lstStyle/>
          <a:p>
            <a:endParaRPr lang="vi-VN"/>
          </a:p>
        </p:txBody>
      </p:sp>
      <p:sp>
        <p:nvSpPr>
          <p:cNvPr id="15" name="AutoShape 15"/>
          <p:cNvSpPr/>
          <p:nvPr/>
        </p:nvSpPr>
        <p:spPr>
          <a:xfrm>
            <a:off x="1374020" y="2776641"/>
            <a:ext cx="3772687" cy="11408"/>
          </a:xfrm>
          <a:prstGeom prst="line">
            <a:avLst/>
          </a:prstGeom>
          <a:ln w="19050" cap="rnd">
            <a:solidFill>
              <a:srgbClr val="0C5DD7"/>
            </a:solidFill>
            <a:prstDash val="solid"/>
            <a:headEnd type="none" w="sm" len="sm"/>
            <a:tailEnd type="none" w="sm" len="sm"/>
          </a:ln>
        </p:spPr>
        <p:txBody>
          <a:bodyPr/>
          <a:lstStyle/>
          <a:p>
            <a:endParaRPr lang="vi-VN"/>
          </a:p>
        </p:txBody>
      </p:sp>
      <p:sp>
        <p:nvSpPr>
          <p:cNvPr id="16" name="AutoShape 16"/>
          <p:cNvSpPr/>
          <p:nvPr/>
        </p:nvSpPr>
        <p:spPr>
          <a:xfrm>
            <a:off x="5080204" y="5882672"/>
            <a:ext cx="843433" cy="593568"/>
          </a:xfrm>
          <a:prstGeom prst="line">
            <a:avLst/>
          </a:prstGeom>
          <a:ln w="19050" cap="rnd">
            <a:solidFill>
              <a:srgbClr val="4F81BD"/>
            </a:solidFill>
            <a:prstDash val="solid"/>
            <a:headEnd type="none" w="sm" len="sm"/>
            <a:tailEnd type="none" w="sm" len="sm"/>
          </a:ln>
        </p:spPr>
        <p:txBody>
          <a:bodyPr/>
          <a:lstStyle/>
          <a:p>
            <a:endParaRPr lang="vi-VN"/>
          </a:p>
        </p:txBody>
      </p:sp>
      <p:sp>
        <p:nvSpPr>
          <p:cNvPr id="17" name="AutoShape 17"/>
          <p:cNvSpPr/>
          <p:nvPr/>
        </p:nvSpPr>
        <p:spPr>
          <a:xfrm>
            <a:off x="1374020" y="5882672"/>
            <a:ext cx="3706124" cy="2527"/>
          </a:xfrm>
          <a:prstGeom prst="line">
            <a:avLst/>
          </a:prstGeom>
          <a:ln w="19050" cap="rnd">
            <a:solidFill>
              <a:srgbClr val="0C5DD7"/>
            </a:solidFill>
            <a:prstDash val="solid"/>
            <a:headEnd type="none" w="sm" len="sm"/>
            <a:tailEnd type="none" w="sm" len="sm"/>
          </a:ln>
        </p:spPr>
        <p:txBody>
          <a:bodyPr/>
          <a:lstStyle/>
          <a:p>
            <a:endParaRPr lang="vi-VN"/>
          </a:p>
        </p:txBody>
      </p:sp>
      <p:sp>
        <p:nvSpPr>
          <p:cNvPr id="18" name="TextBox 18"/>
          <p:cNvSpPr txBox="1"/>
          <p:nvPr/>
        </p:nvSpPr>
        <p:spPr>
          <a:xfrm>
            <a:off x="762430" y="2921199"/>
            <a:ext cx="4876370" cy="1155501"/>
          </a:xfrm>
          <a:prstGeom prst="rect">
            <a:avLst/>
          </a:prstGeom>
        </p:spPr>
        <p:txBody>
          <a:bodyPr lIns="0" tIns="0" rIns="0" bIns="0" rtlCol="0" anchor="t">
            <a:spAutoFit/>
          </a:bodyPr>
          <a:lstStyle/>
          <a:p>
            <a:pPr algn="ctr">
              <a:lnSpc>
                <a:spcPts val="3105"/>
              </a:lnSpc>
            </a:pPr>
            <a:r>
              <a:rPr lang="en-US" sz="2156" dirty="0" err="1">
                <a:solidFill>
                  <a:srgbClr val="000000"/>
                </a:solidFill>
                <a:latin typeface="Montserrat 4"/>
                <a:ea typeface="Montserrat 4"/>
                <a:cs typeface="Montserrat 4"/>
                <a:sym typeface="Montserrat 4"/>
              </a:rPr>
              <a:t>Mọi</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giải</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pháp</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đều</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xuất</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phát</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từ</a:t>
            </a:r>
            <a:r>
              <a:rPr lang="en-US" sz="2156" dirty="0">
                <a:solidFill>
                  <a:srgbClr val="000000"/>
                </a:solidFill>
                <a:latin typeface="Montserrat 4"/>
                <a:ea typeface="Montserrat 4"/>
                <a:cs typeface="Montserrat 4"/>
                <a:sym typeface="Montserrat 4"/>
              </a:rPr>
              <a:t> </a:t>
            </a:r>
          </a:p>
          <a:p>
            <a:pPr algn="ctr">
              <a:lnSpc>
                <a:spcPts val="3105"/>
              </a:lnSpc>
            </a:pPr>
            <a:r>
              <a:rPr lang="en-US" sz="2156" dirty="0" err="1">
                <a:solidFill>
                  <a:srgbClr val="000000"/>
                </a:solidFill>
                <a:latin typeface="Montserrat 4"/>
                <a:ea typeface="Montserrat 4"/>
                <a:cs typeface="Montserrat 4"/>
                <a:sym typeface="Montserrat 4"/>
              </a:rPr>
              <a:t>nhu</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cầu</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và</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lợi</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ích</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của</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khách</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hàng</a:t>
            </a:r>
            <a:r>
              <a:rPr lang="en-US" sz="2156" dirty="0">
                <a:solidFill>
                  <a:srgbClr val="000000"/>
                </a:solidFill>
                <a:latin typeface="Montserrat 4"/>
                <a:ea typeface="Montserrat 4"/>
                <a:cs typeface="Montserrat 4"/>
                <a:sym typeface="Montserrat 4"/>
              </a:rPr>
              <a:t>, </a:t>
            </a:r>
          </a:p>
          <a:p>
            <a:pPr algn="ctr">
              <a:lnSpc>
                <a:spcPts val="3105"/>
              </a:lnSpc>
            </a:pPr>
            <a:r>
              <a:rPr lang="en-US" sz="2156" dirty="0" err="1">
                <a:solidFill>
                  <a:srgbClr val="000000"/>
                </a:solidFill>
                <a:latin typeface="Montserrat 4"/>
                <a:ea typeface="Montserrat 4"/>
                <a:cs typeface="Montserrat 4"/>
                <a:sym typeface="Montserrat 4"/>
              </a:rPr>
              <a:t>tạo</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ra</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giá</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trị</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đích</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thực</a:t>
            </a:r>
            <a:r>
              <a:rPr lang="en-US" sz="2156" dirty="0">
                <a:solidFill>
                  <a:srgbClr val="000000"/>
                </a:solidFill>
                <a:latin typeface="Montserrat 4"/>
                <a:ea typeface="Montserrat 4"/>
                <a:cs typeface="Montserrat 4"/>
                <a:sym typeface="Montserrat 4"/>
              </a:rPr>
              <a:t>.</a:t>
            </a:r>
          </a:p>
        </p:txBody>
      </p:sp>
      <p:sp>
        <p:nvSpPr>
          <p:cNvPr id="19" name="AutoShape 19"/>
          <p:cNvSpPr/>
          <p:nvPr/>
        </p:nvSpPr>
        <p:spPr>
          <a:xfrm>
            <a:off x="11976489" y="2750518"/>
            <a:ext cx="4269304" cy="0"/>
          </a:xfrm>
          <a:prstGeom prst="line">
            <a:avLst/>
          </a:prstGeom>
          <a:ln w="19050" cap="rnd">
            <a:solidFill>
              <a:srgbClr val="0C5DD7"/>
            </a:solidFill>
            <a:prstDash val="solid"/>
            <a:headEnd type="none" w="sm" len="sm"/>
            <a:tailEnd type="none" w="sm" len="sm"/>
          </a:ln>
        </p:spPr>
        <p:txBody>
          <a:bodyPr/>
          <a:lstStyle/>
          <a:p>
            <a:endParaRPr lang="vi-VN"/>
          </a:p>
        </p:txBody>
      </p:sp>
      <p:sp>
        <p:nvSpPr>
          <p:cNvPr id="20" name="AutoShape 20"/>
          <p:cNvSpPr/>
          <p:nvPr/>
        </p:nvSpPr>
        <p:spPr>
          <a:xfrm flipV="1">
            <a:off x="11295010" y="2750518"/>
            <a:ext cx="698692" cy="552242"/>
          </a:xfrm>
          <a:prstGeom prst="line">
            <a:avLst/>
          </a:prstGeom>
          <a:ln w="19050" cap="rnd">
            <a:solidFill>
              <a:srgbClr val="0C5DD7"/>
            </a:solidFill>
            <a:prstDash val="solid"/>
            <a:headEnd type="none" w="sm" len="sm"/>
            <a:tailEnd type="none" w="sm" len="sm"/>
          </a:ln>
        </p:spPr>
        <p:txBody>
          <a:bodyPr/>
          <a:lstStyle/>
          <a:p>
            <a:endParaRPr lang="vi-VN"/>
          </a:p>
        </p:txBody>
      </p:sp>
      <p:sp>
        <p:nvSpPr>
          <p:cNvPr id="21" name="AutoShape 21"/>
          <p:cNvSpPr/>
          <p:nvPr/>
        </p:nvSpPr>
        <p:spPr>
          <a:xfrm>
            <a:off x="12276003" y="5645571"/>
            <a:ext cx="3969791" cy="0"/>
          </a:xfrm>
          <a:prstGeom prst="line">
            <a:avLst/>
          </a:prstGeom>
          <a:ln w="19050" cap="rnd">
            <a:solidFill>
              <a:srgbClr val="0C5DD7"/>
            </a:solidFill>
            <a:prstDash val="solid"/>
            <a:headEnd type="none" w="sm" len="sm"/>
            <a:tailEnd type="none" w="sm" len="sm"/>
          </a:ln>
        </p:spPr>
        <p:txBody>
          <a:bodyPr/>
          <a:lstStyle/>
          <a:p>
            <a:endParaRPr lang="vi-VN"/>
          </a:p>
        </p:txBody>
      </p:sp>
      <p:sp>
        <p:nvSpPr>
          <p:cNvPr id="22" name="AutoShape 22"/>
          <p:cNvSpPr/>
          <p:nvPr/>
        </p:nvSpPr>
        <p:spPr>
          <a:xfrm flipV="1">
            <a:off x="11594524" y="5645571"/>
            <a:ext cx="698692" cy="552242"/>
          </a:xfrm>
          <a:prstGeom prst="line">
            <a:avLst/>
          </a:prstGeom>
          <a:ln w="19050" cap="rnd">
            <a:solidFill>
              <a:srgbClr val="4F81BD"/>
            </a:solidFill>
            <a:prstDash val="solid"/>
            <a:headEnd type="none" w="sm" len="sm"/>
            <a:tailEnd type="none" w="sm" len="sm"/>
          </a:ln>
        </p:spPr>
        <p:txBody>
          <a:bodyPr/>
          <a:lstStyle/>
          <a:p>
            <a:endParaRPr lang="vi-VN"/>
          </a:p>
        </p:txBody>
      </p:sp>
      <p:sp>
        <p:nvSpPr>
          <p:cNvPr id="23" name="AutoShape 23"/>
          <p:cNvSpPr/>
          <p:nvPr/>
        </p:nvSpPr>
        <p:spPr>
          <a:xfrm>
            <a:off x="8602509" y="7899864"/>
            <a:ext cx="17213" cy="430323"/>
          </a:xfrm>
          <a:prstGeom prst="line">
            <a:avLst/>
          </a:prstGeom>
          <a:ln w="19050" cap="rnd">
            <a:solidFill>
              <a:srgbClr val="0C5DD7"/>
            </a:solidFill>
            <a:prstDash val="solid"/>
            <a:headEnd type="none" w="sm" len="sm"/>
            <a:tailEnd type="none" w="sm" len="sm"/>
          </a:ln>
        </p:spPr>
        <p:txBody>
          <a:bodyPr/>
          <a:lstStyle/>
          <a:p>
            <a:endParaRPr lang="vi-VN"/>
          </a:p>
        </p:txBody>
      </p:sp>
      <p:sp>
        <p:nvSpPr>
          <p:cNvPr id="24" name="AutoShape 24"/>
          <p:cNvSpPr/>
          <p:nvPr/>
        </p:nvSpPr>
        <p:spPr>
          <a:xfrm>
            <a:off x="6772862" y="8341598"/>
            <a:ext cx="3749997" cy="0"/>
          </a:xfrm>
          <a:prstGeom prst="line">
            <a:avLst/>
          </a:prstGeom>
          <a:ln w="19050" cap="rnd">
            <a:solidFill>
              <a:srgbClr val="0C5DD7"/>
            </a:solidFill>
            <a:prstDash val="solid"/>
            <a:headEnd type="none" w="sm" len="sm"/>
            <a:tailEnd type="none" w="sm" len="sm"/>
          </a:ln>
        </p:spPr>
        <p:txBody>
          <a:bodyPr/>
          <a:lstStyle/>
          <a:p>
            <a:endParaRPr lang="vi-VN"/>
          </a:p>
        </p:txBody>
      </p:sp>
      <p:sp>
        <p:nvSpPr>
          <p:cNvPr id="25" name="Freeform 25"/>
          <p:cNvSpPr/>
          <p:nvPr/>
        </p:nvSpPr>
        <p:spPr>
          <a:xfrm>
            <a:off x="7123237" y="3458954"/>
            <a:ext cx="2992970" cy="2992970"/>
          </a:xfrm>
          <a:custGeom>
            <a:avLst/>
            <a:gdLst/>
            <a:ahLst/>
            <a:cxnLst/>
            <a:rect l="l" t="t" r="r" b="b"/>
            <a:pathLst>
              <a:path w="2992970" h="2992970">
                <a:moveTo>
                  <a:pt x="0" y="0"/>
                </a:moveTo>
                <a:lnTo>
                  <a:pt x="2992970" y="0"/>
                </a:lnTo>
                <a:lnTo>
                  <a:pt x="2992970" y="2992970"/>
                </a:lnTo>
                <a:lnTo>
                  <a:pt x="0" y="2992970"/>
                </a:lnTo>
                <a:lnTo>
                  <a:pt x="0" y="0"/>
                </a:lnTo>
                <a:close/>
              </a:path>
            </a:pathLst>
          </a:custGeom>
          <a:blipFill>
            <a:blip r:embed="rId26"/>
            <a:stretch>
              <a:fillRect/>
            </a:stretch>
          </a:blipFill>
        </p:spPr>
        <p:txBody>
          <a:bodyPr/>
          <a:lstStyle/>
          <a:p>
            <a:endParaRPr lang="vi-VN"/>
          </a:p>
        </p:txBody>
      </p:sp>
      <p:sp>
        <p:nvSpPr>
          <p:cNvPr id="26" name="TextBox 26"/>
          <p:cNvSpPr txBox="1"/>
          <p:nvPr/>
        </p:nvSpPr>
        <p:spPr>
          <a:xfrm>
            <a:off x="5689159" y="8790969"/>
            <a:ext cx="6081933" cy="1155504"/>
          </a:xfrm>
          <a:prstGeom prst="rect">
            <a:avLst/>
          </a:prstGeom>
        </p:spPr>
        <p:txBody>
          <a:bodyPr lIns="0" tIns="0" rIns="0" bIns="0" rtlCol="0" anchor="t">
            <a:spAutoFit/>
          </a:bodyPr>
          <a:lstStyle/>
          <a:p>
            <a:pPr algn="ctr">
              <a:lnSpc>
                <a:spcPts val="3105"/>
              </a:lnSpc>
            </a:pPr>
            <a:r>
              <a:rPr lang="en-US" sz="2156">
                <a:solidFill>
                  <a:srgbClr val="000000"/>
                </a:solidFill>
                <a:latin typeface="Montserrat 4"/>
                <a:ea typeface="Montserrat 4"/>
                <a:cs typeface="Montserrat 4"/>
                <a:sym typeface="Montserrat 4"/>
              </a:rPr>
              <a:t>Đảm bảo tính chính xác tuyệt đối và </a:t>
            </a:r>
          </a:p>
          <a:p>
            <a:pPr algn="ctr">
              <a:lnSpc>
                <a:spcPts val="3105"/>
              </a:lnSpc>
            </a:pPr>
            <a:r>
              <a:rPr lang="en-US" sz="2156">
                <a:solidFill>
                  <a:srgbClr val="000000"/>
                </a:solidFill>
                <a:latin typeface="Montserrat 4"/>
                <a:ea typeface="Montserrat 4"/>
                <a:cs typeface="Montserrat 4"/>
                <a:sym typeface="Montserrat 4"/>
              </a:rPr>
              <a:t>tuân thủ nghiêm quy định pháp luật</a:t>
            </a:r>
          </a:p>
          <a:p>
            <a:pPr algn="ctr">
              <a:lnSpc>
                <a:spcPts val="3105"/>
              </a:lnSpc>
            </a:pPr>
            <a:r>
              <a:rPr lang="en-US" sz="2156">
                <a:solidFill>
                  <a:srgbClr val="000000"/>
                </a:solidFill>
                <a:latin typeface="Montserrat 4"/>
                <a:ea typeface="Montserrat 4"/>
                <a:cs typeface="Montserrat 4"/>
                <a:sym typeface="Montserrat 4"/>
              </a:rPr>
              <a:t> trong mọi hoạt động.</a:t>
            </a:r>
          </a:p>
        </p:txBody>
      </p:sp>
      <p:sp>
        <p:nvSpPr>
          <p:cNvPr id="27" name="TextBox 27"/>
          <p:cNvSpPr txBox="1"/>
          <p:nvPr/>
        </p:nvSpPr>
        <p:spPr>
          <a:xfrm>
            <a:off x="12581411" y="2313395"/>
            <a:ext cx="3446504" cy="335541"/>
          </a:xfrm>
          <a:prstGeom prst="rect">
            <a:avLst/>
          </a:prstGeom>
        </p:spPr>
        <p:txBody>
          <a:bodyPr lIns="0" tIns="0" rIns="0" bIns="0" rtlCol="0" anchor="t">
            <a:spAutoFit/>
          </a:bodyPr>
          <a:lstStyle/>
          <a:p>
            <a:pPr algn="just">
              <a:lnSpc>
                <a:spcPts val="2743"/>
              </a:lnSpc>
            </a:pPr>
            <a:r>
              <a:rPr lang="en-US" sz="1987" dirty="0">
                <a:solidFill>
                  <a:srgbClr val="0066FF"/>
                </a:solidFill>
                <a:latin typeface="Montserrat 3"/>
                <a:ea typeface="Montserrat 3"/>
                <a:cs typeface="Montserrat 3"/>
                <a:sym typeface="Montserrat 3"/>
              </a:rPr>
              <a:t>ĐỔI MỚI KHÔNG NGỪNG</a:t>
            </a:r>
          </a:p>
        </p:txBody>
      </p:sp>
      <p:sp>
        <p:nvSpPr>
          <p:cNvPr id="28" name="TextBox 28"/>
          <p:cNvSpPr txBox="1"/>
          <p:nvPr/>
        </p:nvSpPr>
        <p:spPr>
          <a:xfrm>
            <a:off x="12322576" y="2902349"/>
            <a:ext cx="3984224" cy="1543531"/>
          </a:xfrm>
          <a:prstGeom prst="rect">
            <a:avLst/>
          </a:prstGeom>
        </p:spPr>
        <p:txBody>
          <a:bodyPr lIns="0" tIns="0" rIns="0" bIns="0" rtlCol="0" anchor="t">
            <a:spAutoFit/>
          </a:bodyPr>
          <a:lstStyle/>
          <a:p>
            <a:pPr algn="ctr">
              <a:lnSpc>
                <a:spcPts val="3105"/>
              </a:lnSpc>
            </a:pPr>
            <a:r>
              <a:rPr lang="en-US" sz="2156" dirty="0" err="1">
                <a:solidFill>
                  <a:srgbClr val="000000"/>
                </a:solidFill>
                <a:latin typeface="Montserrat 4"/>
                <a:ea typeface="Montserrat 4"/>
                <a:cs typeface="Montserrat 4"/>
                <a:sym typeface="Montserrat 4"/>
              </a:rPr>
              <a:t>Không</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ngừng</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cải</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tiến</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công</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nghệ</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và</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nâng</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cấp</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dịch</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vụ</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để</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đón</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đầu</a:t>
            </a:r>
            <a:r>
              <a:rPr lang="en-US" sz="2156" dirty="0">
                <a:solidFill>
                  <a:srgbClr val="000000"/>
                </a:solidFill>
                <a:latin typeface="Montserrat 4"/>
                <a:ea typeface="Montserrat 4"/>
                <a:cs typeface="Montserrat 4"/>
                <a:sym typeface="Montserrat 4"/>
              </a:rPr>
              <a:t> xu </a:t>
            </a:r>
            <a:r>
              <a:rPr lang="en-US" sz="2156" dirty="0" err="1">
                <a:solidFill>
                  <a:srgbClr val="000000"/>
                </a:solidFill>
                <a:latin typeface="Montserrat 4"/>
                <a:ea typeface="Montserrat 4"/>
                <a:cs typeface="Montserrat 4"/>
                <a:sym typeface="Montserrat 4"/>
              </a:rPr>
              <a:t>hướng</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thương</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mại</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quốc</a:t>
            </a:r>
            <a:r>
              <a:rPr lang="en-US" sz="2156" dirty="0">
                <a:solidFill>
                  <a:srgbClr val="000000"/>
                </a:solidFill>
                <a:latin typeface="Montserrat 4"/>
                <a:ea typeface="Montserrat 4"/>
                <a:cs typeface="Montserrat 4"/>
                <a:sym typeface="Montserrat 4"/>
              </a:rPr>
              <a:t> </a:t>
            </a:r>
            <a:r>
              <a:rPr lang="en-US" sz="2156" dirty="0" err="1">
                <a:solidFill>
                  <a:srgbClr val="000000"/>
                </a:solidFill>
                <a:latin typeface="Montserrat 4"/>
                <a:ea typeface="Montserrat 4"/>
                <a:cs typeface="Montserrat 4"/>
                <a:sym typeface="Montserrat 4"/>
              </a:rPr>
              <a:t>tế</a:t>
            </a:r>
            <a:r>
              <a:rPr lang="en-US" sz="2156" dirty="0">
                <a:solidFill>
                  <a:srgbClr val="000000"/>
                </a:solidFill>
                <a:latin typeface="Montserrat 4"/>
                <a:ea typeface="Montserrat 4"/>
                <a:cs typeface="Montserrat 4"/>
                <a:sym typeface="Montserrat 4"/>
              </a:rPr>
              <a:t>.</a:t>
            </a:r>
          </a:p>
        </p:txBody>
      </p:sp>
      <p:sp>
        <p:nvSpPr>
          <p:cNvPr id="29" name="TextBox 29"/>
          <p:cNvSpPr txBox="1"/>
          <p:nvPr/>
        </p:nvSpPr>
        <p:spPr>
          <a:xfrm>
            <a:off x="1772502" y="5427357"/>
            <a:ext cx="3003745" cy="335541"/>
          </a:xfrm>
          <a:prstGeom prst="rect">
            <a:avLst/>
          </a:prstGeom>
        </p:spPr>
        <p:txBody>
          <a:bodyPr lIns="0" tIns="0" rIns="0" bIns="0" rtlCol="0" anchor="t">
            <a:spAutoFit/>
          </a:bodyPr>
          <a:lstStyle/>
          <a:p>
            <a:pPr algn="just">
              <a:lnSpc>
                <a:spcPts val="2743"/>
              </a:lnSpc>
            </a:pPr>
            <a:r>
              <a:rPr lang="en-US" sz="1987">
                <a:solidFill>
                  <a:srgbClr val="0066FF"/>
                </a:solidFill>
                <a:latin typeface="Montserrat 3"/>
                <a:ea typeface="Montserrat 3"/>
                <a:cs typeface="Montserrat 3"/>
                <a:sym typeface="Montserrat 3"/>
              </a:rPr>
              <a:t>HIỆU QUẢ VÀ TỐC ĐỘ</a:t>
            </a:r>
          </a:p>
        </p:txBody>
      </p:sp>
      <p:sp>
        <p:nvSpPr>
          <p:cNvPr id="30" name="TextBox 30"/>
          <p:cNvSpPr txBox="1"/>
          <p:nvPr/>
        </p:nvSpPr>
        <p:spPr>
          <a:xfrm>
            <a:off x="1469459" y="5996896"/>
            <a:ext cx="3779309" cy="1155501"/>
          </a:xfrm>
          <a:prstGeom prst="rect">
            <a:avLst/>
          </a:prstGeom>
        </p:spPr>
        <p:txBody>
          <a:bodyPr lIns="0" tIns="0" rIns="0" bIns="0" rtlCol="0" anchor="t">
            <a:spAutoFit/>
          </a:bodyPr>
          <a:lstStyle/>
          <a:p>
            <a:pPr algn="ctr">
              <a:lnSpc>
                <a:spcPts val="3105"/>
              </a:lnSpc>
            </a:pPr>
            <a:r>
              <a:rPr lang="en-US" sz="2156">
                <a:solidFill>
                  <a:srgbClr val="000000"/>
                </a:solidFill>
                <a:latin typeface="Montserrat 4"/>
                <a:ea typeface="Montserrat 4"/>
                <a:cs typeface="Montserrat 4"/>
                <a:sym typeface="Montserrat 4"/>
              </a:rPr>
              <a:t>Tối ưu thời gian, giảm thiểu         chi phí và tăng tốc quy trình cho doanh nghiệp.</a:t>
            </a:r>
          </a:p>
        </p:txBody>
      </p:sp>
      <p:sp>
        <p:nvSpPr>
          <p:cNvPr id="31" name="TextBox 31"/>
          <p:cNvSpPr txBox="1"/>
          <p:nvPr/>
        </p:nvSpPr>
        <p:spPr>
          <a:xfrm>
            <a:off x="1320210" y="2328084"/>
            <a:ext cx="3926603" cy="318590"/>
          </a:xfrm>
          <a:prstGeom prst="rect">
            <a:avLst/>
          </a:prstGeom>
        </p:spPr>
        <p:txBody>
          <a:bodyPr lIns="0" tIns="0" rIns="0" bIns="0" rtlCol="0" anchor="t">
            <a:spAutoFit/>
          </a:bodyPr>
          <a:lstStyle/>
          <a:p>
            <a:pPr algn="just">
              <a:lnSpc>
                <a:spcPts val="2618"/>
              </a:lnSpc>
            </a:pPr>
            <a:r>
              <a:rPr lang="en-US" sz="1897" dirty="0">
                <a:solidFill>
                  <a:srgbClr val="0066FF"/>
                </a:solidFill>
                <a:latin typeface="Montserrat 3"/>
                <a:ea typeface="Montserrat 3"/>
                <a:cs typeface="Montserrat 3"/>
                <a:sym typeface="Montserrat 3"/>
              </a:rPr>
              <a:t>KHÁCH HÀNG LÀ TRUNG TÂM</a:t>
            </a:r>
          </a:p>
        </p:txBody>
      </p:sp>
      <p:sp>
        <p:nvSpPr>
          <p:cNvPr id="32" name="TextBox 32"/>
          <p:cNvSpPr txBox="1"/>
          <p:nvPr/>
        </p:nvSpPr>
        <p:spPr>
          <a:xfrm>
            <a:off x="12454097" y="5206576"/>
            <a:ext cx="3701133" cy="335541"/>
          </a:xfrm>
          <a:prstGeom prst="rect">
            <a:avLst/>
          </a:prstGeom>
        </p:spPr>
        <p:txBody>
          <a:bodyPr lIns="0" tIns="0" rIns="0" bIns="0" rtlCol="0" anchor="t">
            <a:spAutoFit/>
          </a:bodyPr>
          <a:lstStyle/>
          <a:p>
            <a:pPr algn="just">
              <a:lnSpc>
                <a:spcPts val="2743"/>
              </a:lnSpc>
            </a:pPr>
            <a:r>
              <a:rPr lang="en-US" sz="1987">
                <a:solidFill>
                  <a:srgbClr val="0066FF"/>
                </a:solidFill>
                <a:latin typeface="Montserrat 3"/>
                <a:ea typeface="Montserrat 3"/>
                <a:cs typeface="Montserrat 3"/>
                <a:sym typeface="Montserrat 3"/>
              </a:rPr>
              <a:t>ĐỒNG HÀNH VÀ TẬN TÂM</a:t>
            </a:r>
          </a:p>
        </p:txBody>
      </p:sp>
      <p:sp>
        <p:nvSpPr>
          <p:cNvPr id="33" name="TextBox 33"/>
          <p:cNvSpPr txBox="1"/>
          <p:nvPr/>
        </p:nvSpPr>
        <p:spPr>
          <a:xfrm>
            <a:off x="11683035" y="5861470"/>
            <a:ext cx="4816625" cy="1543527"/>
          </a:xfrm>
          <a:prstGeom prst="rect">
            <a:avLst/>
          </a:prstGeom>
        </p:spPr>
        <p:txBody>
          <a:bodyPr lIns="0" tIns="0" rIns="0" bIns="0" rtlCol="0" anchor="t">
            <a:spAutoFit/>
          </a:bodyPr>
          <a:lstStyle/>
          <a:p>
            <a:pPr algn="ctr">
              <a:lnSpc>
                <a:spcPts val="3105"/>
              </a:lnSpc>
            </a:pPr>
            <a:r>
              <a:rPr lang="en-US" sz="2156">
                <a:solidFill>
                  <a:srgbClr val="000000"/>
                </a:solidFill>
                <a:latin typeface="Montserrat 4"/>
                <a:ea typeface="Montserrat 4"/>
                <a:cs typeface="Montserrat 4"/>
                <a:sym typeface="Montserrat 4"/>
              </a:rPr>
              <a:t>Vũ Hải là đối tác đáng tin cậy,         luôn tận tâm và đồng hành cùng Khách hàng giải quyết mọi thách thức trên hành trình phát triển</a:t>
            </a:r>
          </a:p>
        </p:txBody>
      </p:sp>
      <p:sp>
        <p:nvSpPr>
          <p:cNvPr id="34" name="TextBox 34"/>
          <p:cNvSpPr txBox="1"/>
          <p:nvPr/>
        </p:nvSpPr>
        <p:spPr>
          <a:xfrm>
            <a:off x="6855484" y="8411678"/>
            <a:ext cx="3701133" cy="335541"/>
          </a:xfrm>
          <a:prstGeom prst="rect">
            <a:avLst/>
          </a:prstGeom>
        </p:spPr>
        <p:txBody>
          <a:bodyPr lIns="0" tIns="0" rIns="0" bIns="0" rtlCol="0" anchor="t">
            <a:spAutoFit/>
          </a:bodyPr>
          <a:lstStyle/>
          <a:p>
            <a:pPr algn="just">
              <a:lnSpc>
                <a:spcPts val="2743"/>
              </a:lnSpc>
            </a:pPr>
            <a:r>
              <a:rPr lang="en-US" sz="1987">
                <a:solidFill>
                  <a:srgbClr val="0066FF"/>
                </a:solidFill>
                <a:latin typeface="Montserrat 3"/>
                <a:ea typeface="Montserrat 3"/>
                <a:cs typeface="Montserrat 3"/>
                <a:sym typeface="Montserrat 3"/>
              </a:rPr>
              <a:t>CHÍNH XÁC VÀ MINH BẠCH</a:t>
            </a:r>
          </a:p>
        </p:txBody>
      </p:sp>
      <p:sp>
        <p:nvSpPr>
          <p:cNvPr id="35" name="TextBox 35"/>
          <p:cNvSpPr txBox="1"/>
          <p:nvPr/>
        </p:nvSpPr>
        <p:spPr>
          <a:xfrm>
            <a:off x="0" y="638149"/>
            <a:ext cx="18288000" cy="953135"/>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066FF"/>
                </a:solidFill>
                <a:latin typeface="Montserrat 1"/>
                <a:ea typeface="Montserrat 1"/>
                <a:cs typeface="Montserrat 1"/>
                <a:sym typeface="Montserrat 1"/>
              </a:rPr>
              <a:t>PHƯƠNG CHÂM HOẠT ĐỘNG</a:t>
            </a:r>
          </a:p>
        </p:txBody>
      </p:sp>
      <p:grpSp>
        <p:nvGrpSpPr>
          <p:cNvPr id="36" name="Group 36"/>
          <p:cNvGrpSpPr/>
          <p:nvPr/>
        </p:nvGrpSpPr>
        <p:grpSpPr>
          <a:xfrm>
            <a:off x="19050" y="21789"/>
            <a:ext cx="1569494" cy="1569494"/>
            <a:chOff x="0" y="0"/>
            <a:chExt cx="2092659" cy="2092659"/>
          </a:xfrm>
        </p:grpSpPr>
        <p:sp>
          <p:nvSpPr>
            <p:cNvPr id="37" name="Freeform 37"/>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27"/>
              <a:stretch>
                <a:fillRect/>
              </a:stretch>
            </a:blipFill>
          </p:spPr>
          <p:txBody>
            <a:bodyPr/>
            <a:lstStyle/>
            <a:p>
              <a:endParaRPr lang="vi-VN"/>
            </a:p>
          </p:txBody>
        </p:sp>
        <p:sp>
          <p:nvSpPr>
            <p:cNvPr id="38" name="Freeform 38"/>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28"/>
              <a:stretch>
                <a:fillRect/>
              </a:stretch>
            </a:blipFill>
          </p:spPr>
          <p:txBody>
            <a:bodyPr/>
            <a:lstStyle/>
            <a:p>
              <a:endParaRPr lang="vi-VN"/>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755349"/>
            <a:ext cx="8371134" cy="1384935"/>
          </a:xfrm>
          <a:prstGeom prst="rect">
            <a:avLst/>
          </a:prstGeom>
        </p:spPr>
        <p:txBody>
          <a:bodyPr lIns="0" tIns="0" rIns="0" bIns="0" rtlCol="0" anchor="t">
            <a:spAutoFit/>
          </a:bodyPr>
          <a:lstStyle/>
          <a:p>
            <a:pPr marL="0" lvl="1" indent="0" algn="l">
              <a:lnSpc>
                <a:spcPts val="11340"/>
              </a:lnSpc>
              <a:spcBef>
                <a:spcPct val="0"/>
              </a:spcBef>
            </a:pPr>
            <a:r>
              <a:rPr lang="en-US" sz="8100">
                <a:solidFill>
                  <a:srgbClr val="0066FF"/>
                </a:solidFill>
                <a:latin typeface="Montserrat 3"/>
                <a:ea typeface="Montserrat 3"/>
                <a:cs typeface="Montserrat 3"/>
                <a:sym typeface="Montserrat 3"/>
              </a:rPr>
              <a:t>PHẦN 2</a:t>
            </a:r>
          </a:p>
        </p:txBody>
      </p:sp>
      <p:sp>
        <p:nvSpPr>
          <p:cNvPr id="3" name="TextBox 3"/>
          <p:cNvSpPr txBox="1"/>
          <p:nvPr/>
        </p:nvSpPr>
        <p:spPr>
          <a:xfrm>
            <a:off x="1028700" y="4373161"/>
            <a:ext cx="20272987" cy="3006090"/>
          </a:xfrm>
          <a:prstGeom prst="rect">
            <a:avLst/>
          </a:prstGeom>
        </p:spPr>
        <p:txBody>
          <a:bodyPr lIns="0" tIns="0" rIns="0" bIns="0" rtlCol="0" anchor="t">
            <a:spAutoFit/>
          </a:bodyPr>
          <a:lstStyle/>
          <a:p>
            <a:pPr algn="l">
              <a:lnSpc>
                <a:spcPts val="12150"/>
              </a:lnSpc>
            </a:pPr>
            <a:r>
              <a:rPr lang="en-US" sz="8100">
                <a:solidFill>
                  <a:srgbClr val="0066FF"/>
                </a:solidFill>
                <a:latin typeface="Montserrat 3"/>
                <a:ea typeface="Montserrat 3"/>
                <a:cs typeface="Montserrat 3"/>
                <a:sym typeface="Montserrat 3"/>
              </a:rPr>
              <a:t>Giới thiệu về </a:t>
            </a:r>
          </a:p>
          <a:p>
            <a:pPr marL="0" lvl="0" indent="0" algn="l">
              <a:lnSpc>
                <a:spcPts val="12150"/>
              </a:lnSpc>
              <a:spcBef>
                <a:spcPct val="0"/>
              </a:spcBef>
            </a:pPr>
            <a:r>
              <a:rPr lang="en-US" sz="8100">
                <a:solidFill>
                  <a:srgbClr val="0066FF"/>
                </a:solidFill>
                <a:latin typeface="Montserrat 3"/>
                <a:ea typeface="Montserrat 3"/>
                <a:cs typeface="Montserrat 3"/>
                <a:sym typeface="Montserrat 3"/>
              </a:rPr>
              <a:t>Dịch vụ hỗ trợ VAN-LOGISTIC</a:t>
            </a:r>
          </a:p>
        </p:txBody>
      </p:sp>
      <p:grpSp>
        <p:nvGrpSpPr>
          <p:cNvPr id="4" name="Group 4"/>
          <p:cNvGrpSpPr/>
          <p:nvPr/>
        </p:nvGrpSpPr>
        <p:grpSpPr>
          <a:xfrm>
            <a:off x="0" y="0"/>
            <a:ext cx="1569494" cy="1569494"/>
            <a:chOff x="0" y="0"/>
            <a:chExt cx="2092659" cy="2092659"/>
          </a:xfrm>
        </p:grpSpPr>
        <p:sp>
          <p:nvSpPr>
            <p:cNvPr id="5"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2"/>
              <a:stretch>
                <a:fillRect/>
              </a:stretch>
            </a:blipFill>
          </p:spPr>
          <p:txBody>
            <a:bodyPr/>
            <a:lstStyle/>
            <a:p>
              <a:endParaRPr lang="vi-VN"/>
            </a:p>
          </p:txBody>
        </p:sp>
        <p:sp>
          <p:nvSpPr>
            <p:cNvPr id="6"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3"/>
              <a:stretch>
                <a:fillRect/>
              </a:stretch>
            </a:blipFill>
          </p:spPr>
          <p:txBody>
            <a:bodyPr/>
            <a:lstStyle/>
            <a:p>
              <a:endParaRPr lang="vi-VN"/>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723900"/>
            <a:ext cx="11658600" cy="584775"/>
          </a:xfrm>
          <a:prstGeom prst="rect">
            <a:avLst/>
          </a:prstGeom>
          <a:noFill/>
        </p:spPr>
        <p:txBody>
          <a:bodyPr wrap="square" rtlCol="0">
            <a:spAutoFit/>
          </a:bodyPr>
          <a:lstStyle/>
          <a:p>
            <a:pPr algn="ctr"/>
            <a:r>
              <a:rPr lang="vi-VN" sz="3200" dirty="0">
                <a:solidFill>
                  <a:schemeClr val="accent1">
                    <a:lumMod val="75000"/>
                  </a:schemeClr>
                </a:solidFill>
                <a:latin typeface="Montserrat 1" panose="020B0604020202020204" charset="0"/>
              </a:rPr>
              <a:t>CÁC LOẠI HÌNH DOANH NGHIỆP ĐANG HỖ TRỢ</a:t>
            </a:r>
            <a:endParaRPr lang="en-US" sz="3200" dirty="0">
              <a:solidFill>
                <a:schemeClr val="accent1">
                  <a:lumMod val="75000"/>
                </a:schemeClr>
              </a:solidFill>
              <a:latin typeface="Montserrat 1" panose="020B0604020202020204" charset="0"/>
            </a:endParaRPr>
          </a:p>
        </p:txBody>
      </p:sp>
      <p:pic>
        <p:nvPicPr>
          <p:cNvPr id="7" name="Hình ảnh 6">
            <a:extLst>
              <a:ext uri="{FF2B5EF4-FFF2-40B4-BE49-F238E27FC236}">
                <a16:creationId xmlns:a16="http://schemas.microsoft.com/office/drawing/2014/main" id="{BD40ED97-32DB-A285-ADB8-C8E63341F99A}"/>
              </a:ext>
            </a:extLst>
          </p:cNvPr>
          <p:cNvPicPr>
            <a:picLocks noChangeAspect="1"/>
          </p:cNvPicPr>
          <p:nvPr/>
        </p:nvPicPr>
        <p:blipFill>
          <a:blip r:embed="rId2"/>
          <a:stretch>
            <a:fillRect/>
          </a:stretch>
        </p:blipFill>
        <p:spPr>
          <a:xfrm>
            <a:off x="1490538" y="2610480"/>
            <a:ext cx="3876923" cy="5040000"/>
          </a:xfrm>
          <a:prstGeom prst="rect">
            <a:avLst/>
          </a:prstGeom>
        </p:spPr>
      </p:pic>
      <p:pic>
        <p:nvPicPr>
          <p:cNvPr id="9" name="Hình ảnh 8">
            <a:extLst>
              <a:ext uri="{FF2B5EF4-FFF2-40B4-BE49-F238E27FC236}">
                <a16:creationId xmlns:a16="http://schemas.microsoft.com/office/drawing/2014/main" id="{947949D1-E04A-0760-0368-A7748FE8FDB0}"/>
              </a:ext>
            </a:extLst>
          </p:cNvPr>
          <p:cNvPicPr>
            <a:picLocks noChangeAspect="1"/>
          </p:cNvPicPr>
          <p:nvPr/>
        </p:nvPicPr>
        <p:blipFill>
          <a:blip r:embed="rId3"/>
          <a:stretch>
            <a:fillRect/>
          </a:stretch>
        </p:blipFill>
        <p:spPr>
          <a:xfrm>
            <a:off x="7205538" y="2618100"/>
            <a:ext cx="3876923" cy="5040000"/>
          </a:xfrm>
          <a:prstGeom prst="rect">
            <a:avLst/>
          </a:prstGeom>
        </p:spPr>
      </p:pic>
      <p:pic>
        <p:nvPicPr>
          <p:cNvPr id="11" name="Hình ảnh 10">
            <a:extLst>
              <a:ext uri="{FF2B5EF4-FFF2-40B4-BE49-F238E27FC236}">
                <a16:creationId xmlns:a16="http://schemas.microsoft.com/office/drawing/2014/main" id="{E5BBD588-881F-B682-11A3-51A886FA9D6B}"/>
              </a:ext>
            </a:extLst>
          </p:cNvPr>
          <p:cNvPicPr>
            <a:picLocks noChangeAspect="1"/>
          </p:cNvPicPr>
          <p:nvPr/>
        </p:nvPicPr>
        <p:blipFill>
          <a:blip r:embed="rId4"/>
          <a:stretch>
            <a:fillRect/>
          </a:stretch>
        </p:blipFill>
        <p:spPr>
          <a:xfrm>
            <a:off x="13149138" y="2618100"/>
            <a:ext cx="3876923" cy="5040000"/>
          </a:xfrm>
          <a:prstGeom prst="rect">
            <a:avLst/>
          </a:prstGeom>
        </p:spPr>
      </p:pic>
      <p:grpSp>
        <p:nvGrpSpPr>
          <p:cNvPr id="6" name="Group 4"/>
          <p:cNvGrpSpPr/>
          <p:nvPr/>
        </p:nvGrpSpPr>
        <p:grpSpPr>
          <a:xfrm>
            <a:off x="0" y="0"/>
            <a:ext cx="1569494" cy="1569494"/>
            <a:chOff x="0" y="0"/>
            <a:chExt cx="2092659" cy="2092659"/>
          </a:xfrm>
        </p:grpSpPr>
        <p:sp>
          <p:nvSpPr>
            <p:cNvPr id="8"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5"/>
              <a:stretch>
                <a:fillRect/>
              </a:stretch>
            </a:blipFill>
          </p:spPr>
          <p:txBody>
            <a:bodyPr/>
            <a:lstStyle/>
            <a:p>
              <a:endParaRPr lang="vi-VN"/>
            </a:p>
          </p:txBody>
        </p:sp>
        <p:sp>
          <p:nvSpPr>
            <p:cNvPr id="10"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6"/>
              <a:stretch>
                <a:fillRect/>
              </a:stretch>
            </a:blipFill>
          </p:spPr>
          <p:txBody>
            <a:bodyPr/>
            <a:lstStyle/>
            <a:p>
              <a:endParaRPr lang="vi-VN"/>
            </a:p>
          </p:txBody>
        </p:sp>
      </p:grpSp>
    </p:spTree>
    <p:extLst>
      <p:ext uri="{BB962C8B-B14F-4D97-AF65-F5344CB8AC3E}">
        <p14:creationId xmlns:p14="http://schemas.microsoft.com/office/powerpoint/2010/main" val="2429855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63400" y="2469623"/>
            <a:ext cx="5943600" cy="523220"/>
          </a:xfrm>
          <a:prstGeom prst="rect">
            <a:avLst/>
          </a:prstGeom>
          <a:noFill/>
        </p:spPr>
        <p:txBody>
          <a:bodyPr wrap="square" rtlCol="0">
            <a:spAutoFit/>
          </a:bodyPr>
          <a:lstStyle/>
          <a:p>
            <a:pPr algn="ctr"/>
            <a:r>
              <a:rPr lang="en-US" sz="2800" b="1" dirty="0" err="1">
                <a:solidFill>
                  <a:srgbClr val="231971"/>
                </a:solidFill>
                <a:latin typeface="Outfit Extra Bold" pitchFamily="34" charset="0"/>
                <a:ea typeface="Outfit Extra Bold" pitchFamily="34" charset="-122"/>
                <a:cs typeface="Outfit Extra Bold" pitchFamily="34" charset="-120"/>
              </a:rPr>
              <a:t>Những</a:t>
            </a:r>
            <a:r>
              <a:rPr lang="en-US" sz="2800" b="1" dirty="0">
                <a:solidFill>
                  <a:srgbClr val="231971"/>
                </a:solidFill>
                <a:latin typeface="Outfit Extra Bold" pitchFamily="34" charset="0"/>
                <a:ea typeface="Outfit Extra Bold" pitchFamily="34" charset="-122"/>
                <a:cs typeface="Outfit Extra Bold" pitchFamily="34" charset="-120"/>
              </a:rPr>
              <a:t> </a:t>
            </a:r>
            <a:r>
              <a:rPr lang="en-US" sz="2800" b="1" dirty="0" err="1">
                <a:solidFill>
                  <a:srgbClr val="231971"/>
                </a:solidFill>
                <a:latin typeface="Outfit Extra Bold" pitchFamily="34" charset="0"/>
                <a:ea typeface="Outfit Extra Bold" pitchFamily="34" charset="-122"/>
                <a:cs typeface="Outfit Extra Bold" pitchFamily="34" charset="-120"/>
              </a:rPr>
              <a:t>thách</a:t>
            </a:r>
            <a:r>
              <a:rPr lang="en-US" sz="2800" b="1" dirty="0">
                <a:solidFill>
                  <a:srgbClr val="231971"/>
                </a:solidFill>
                <a:latin typeface="Outfit Extra Bold" pitchFamily="34" charset="0"/>
                <a:ea typeface="Outfit Extra Bold" pitchFamily="34" charset="-122"/>
                <a:cs typeface="Outfit Extra Bold" pitchFamily="34" charset="-120"/>
              </a:rPr>
              <a:t> </a:t>
            </a:r>
            <a:r>
              <a:rPr lang="en-US" sz="2800" b="1" dirty="0" err="1">
                <a:solidFill>
                  <a:srgbClr val="231971"/>
                </a:solidFill>
                <a:latin typeface="Outfit Extra Bold" pitchFamily="34" charset="0"/>
                <a:ea typeface="Outfit Extra Bold" pitchFamily="34" charset="-122"/>
                <a:cs typeface="Outfit Extra Bold" pitchFamily="34" charset="-120"/>
              </a:rPr>
              <a:t>thức</a:t>
            </a:r>
            <a:r>
              <a:rPr lang="en-US" sz="2800" b="1" dirty="0">
                <a:solidFill>
                  <a:srgbClr val="231971"/>
                </a:solidFill>
                <a:latin typeface="Outfit Extra Bold" pitchFamily="34" charset="0"/>
                <a:ea typeface="Outfit Extra Bold" pitchFamily="34" charset="-122"/>
                <a:cs typeface="Outfit Extra Bold" pitchFamily="34" charset="-120"/>
              </a:rPr>
              <a:t> </a:t>
            </a:r>
            <a:r>
              <a:rPr lang="en-US" sz="2800" b="1" dirty="0" err="1">
                <a:solidFill>
                  <a:srgbClr val="231971"/>
                </a:solidFill>
                <a:latin typeface="Outfit Extra Bold" pitchFamily="34" charset="0"/>
                <a:ea typeface="Outfit Extra Bold" pitchFamily="34" charset="-122"/>
                <a:cs typeface="Outfit Extra Bold" pitchFamily="34" charset="-120"/>
              </a:rPr>
              <a:t>phổ</a:t>
            </a:r>
            <a:r>
              <a:rPr lang="en-US" sz="2800" b="1" dirty="0">
                <a:solidFill>
                  <a:srgbClr val="231971"/>
                </a:solidFill>
                <a:latin typeface="Outfit Extra Bold" pitchFamily="34" charset="0"/>
                <a:ea typeface="Outfit Extra Bold" pitchFamily="34" charset="-122"/>
                <a:cs typeface="Outfit Extra Bold" pitchFamily="34" charset="-120"/>
              </a:rPr>
              <a:t> </a:t>
            </a:r>
            <a:r>
              <a:rPr lang="en-US" sz="2800" b="1" dirty="0" err="1">
                <a:solidFill>
                  <a:srgbClr val="231971"/>
                </a:solidFill>
                <a:latin typeface="Outfit Extra Bold" pitchFamily="34" charset="0"/>
                <a:ea typeface="Outfit Extra Bold" pitchFamily="34" charset="-122"/>
                <a:cs typeface="Outfit Extra Bold" pitchFamily="34" charset="-120"/>
              </a:rPr>
              <a:t>biến</a:t>
            </a:r>
            <a:endParaRPr lang="en-US" sz="2800" dirty="0"/>
          </a:p>
        </p:txBody>
      </p:sp>
      <p:grpSp>
        <p:nvGrpSpPr>
          <p:cNvPr id="9" name="Group 4"/>
          <p:cNvGrpSpPr/>
          <p:nvPr/>
        </p:nvGrpSpPr>
        <p:grpSpPr>
          <a:xfrm>
            <a:off x="0" y="12080"/>
            <a:ext cx="1569494" cy="1569494"/>
            <a:chOff x="0" y="0"/>
            <a:chExt cx="2092659" cy="2092659"/>
          </a:xfrm>
        </p:grpSpPr>
        <p:sp>
          <p:nvSpPr>
            <p:cNvPr id="10" name="Freeform 5"/>
            <p:cNvSpPr/>
            <p:nvPr/>
          </p:nvSpPr>
          <p:spPr>
            <a:xfrm>
              <a:off x="355557" y="355117"/>
              <a:ext cx="1305344" cy="1150205"/>
            </a:xfrm>
            <a:custGeom>
              <a:avLst/>
              <a:gdLst/>
              <a:ahLst/>
              <a:cxnLst/>
              <a:rect l="l" t="t" r="r" b="b"/>
              <a:pathLst>
                <a:path w="1305344" h="1150205">
                  <a:moveTo>
                    <a:pt x="0" y="0"/>
                  </a:moveTo>
                  <a:lnTo>
                    <a:pt x="1305345" y="0"/>
                  </a:lnTo>
                  <a:lnTo>
                    <a:pt x="1305345" y="1150205"/>
                  </a:lnTo>
                  <a:lnTo>
                    <a:pt x="0" y="1150205"/>
                  </a:lnTo>
                  <a:lnTo>
                    <a:pt x="0" y="0"/>
                  </a:lnTo>
                  <a:close/>
                </a:path>
              </a:pathLst>
            </a:custGeom>
            <a:blipFill>
              <a:blip r:embed="rId3"/>
              <a:stretch>
                <a:fillRect/>
              </a:stretch>
            </a:blipFill>
          </p:spPr>
          <p:txBody>
            <a:bodyPr/>
            <a:lstStyle/>
            <a:p>
              <a:endParaRPr lang="vi-VN"/>
            </a:p>
          </p:txBody>
        </p:sp>
        <p:sp>
          <p:nvSpPr>
            <p:cNvPr id="11" name="Freeform 6"/>
            <p:cNvSpPr/>
            <p:nvPr/>
          </p:nvSpPr>
          <p:spPr>
            <a:xfrm>
              <a:off x="0" y="0"/>
              <a:ext cx="2092659" cy="2092659"/>
            </a:xfrm>
            <a:custGeom>
              <a:avLst/>
              <a:gdLst/>
              <a:ahLst/>
              <a:cxnLst/>
              <a:rect l="l" t="t" r="r" b="b"/>
              <a:pathLst>
                <a:path w="2092659" h="2092659">
                  <a:moveTo>
                    <a:pt x="0" y="0"/>
                  </a:moveTo>
                  <a:lnTo>
                    <a:pt x="2092659" y="0"/>
                  </a:lnTo>
                  <a:lnTo>
                    <a:pt x="2092659" y="2092659"/>
                  </a:lnTo>
                  <a:lnTo>
                    <a:pt x="0" y="2092659"/>
                  </a:lnTo>
                  <a:lnTo>
                    <a:pt x="0" y="0"/>
                  </a:lnTo>
                  <a:close/>
                </a:path>
              </a:pathLst>
            </a:custGeom>
            <a:blipFill>
              <a:blip r:embed="rId4"/>
              <a:stretch>
                <a:fillRect/>
              </a:stretch>
            </a:blipFill>
          </p:spPr>
          <p:txBody>
            <a:bodyPr/>
            <a:lstStyle/>
            <a:p>
              <a:endParaRPr lang="vi-VN"/>
            </a:p>
          </p:txBody>
        </p:sp>
      </p:grpSp>
      <p:sp>
        <p:nvSpPr>
          <p:cNvPr id="18" name="TextBox 17"/>
          <p:cNvSpPr txBox="1"/>
          <p:nvPr/>
        </p:nvSpPr>
        <p:spPr>
          <a:xfrm>
            <a:off x="990600" y="644413"/>
            <a:ext cx="17081353" cy="917687"/>
          </a:xfrm>
          <a:prstGeom prst="rect">
            <a:avLst/>
          </a:prstGeom>
          <a:noFill/>
        </p:spPr>
        <p:txBody>
          <a:bodyPr wrap="square" rtlCol="0">
            <a:spAutoFit/>
          </a:bodyPr>
          <a:lstStyle/>
          <a:p>
            <a:pPr algn="ctr">
              <a:lnSpc>
                <a:spcPts val="7000"/>
              </a:lnSpc>
              <a:spcBef>
                <a:spcPct val="0"/>
              </a:spcBef>
            </a:pPr>
            <a:r>
              <a:rPr lang="vi-VN" sz="4800" dirty="0">
                <a:solidFill>
                  <a:schemeClr val="accent1">
                    <a:lumMod val="50000"/>
                  </a:schemeClr>
                </a:solidFill>
                <a:latin typeface="Montserrat 1"/>
                <a:ea typeface="Montserrat 1"/>
                <a:cs typeface="Montserrat 1"/>
              </a:rPr>
              <a:t>THỰC TRẠNG  DOANH NGHIỆP XUẤT NHẬP KHẨU </a:t>
            </a:r>
          </a:p>
        </p:txBody>
      </p:sp>
      <p:pic>
        <p:nvPicPr>
          <p:cNvPr id="19" name="Image 0" descr="preencoded.png"/>
          <p:cNvPicPr>
            <a:picLocks noChangeAspect="1"/>
          </p:cNvPicPr>
          <p:nvPr/>
        </p:nvPicPr>
        <p:blipFill>
          <a:blip r:embed="rId5"/>
          <a:stretch>
            <a:fillRect/>
          </a:stretch>
        </p:blipFill>
        <p:spPr>
          <a:xfrm>
            <a:off x="266668" y="2551933"/>
            <a:ext cx="11049208" cy="6629400"/>
          </a:xfrm>
          <a:prstGeom prst="rect">
            <a:avLst/>
          </a:prstGeom>
        </p:spPr>
      </p:pic>
      <p:sp>
        <p:nvSpPr>
          <p:cNvPr id="20" name="Rectangle 19"/>
          <p:cNvSpPr/>
          <p:nvPr/>
        </p:nvSpPr>
        <p:spPr>
          <a:xfrm>
            <a:off x="12496800" y="3393164"/>
            <a:ext cx="5410200" cy="878574"/>
          </a:xfrm>
          <a:prstGeom prst="rect">
            <a:avLst/>
          </a:prstGeom>
        </p:spPr>
        <p:txBody>
          <a:bodyPr wrap="square">
            <a:spAutoFit/>
          </a:bodyPr>
          <a:lstStyle/>
          <a:p>
            <a:pPr>
              <a:lnSpc>
                <a:spcPct val="150000"/>
              </a:lnSpc>
            </a:pPr>
            <a:r>
              <a:rPr lang="en-US" b="1" dirty="0" err="1">
                <a:solidFill>
                  <a:srgbClr val="2A2742"/>
                </a:solidFill>
                <a:latin typeface="Arimo" pitchFamily="34" charset="0"/>
                <a:ea typeface="Arimo" pitchFamily="34" charset="-122"/>
                <a:cs typeface="Arimo" pitchFamily="34" charset="-120"/>
              </a:rPr>
              <a:t>Xử</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lý</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thủ</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công</a:t>
            </a:r>
            <a:r>
              <a:rPr lang="en-US" dirty="0">
                <a:solidFill>
                  <a:srgbClr val="2A2742"/>
                </a:solidFill>
                <a:latin typeface="Arimo" pitchFamily="34" charset="0"/>
                <a:ea typeface="Arimo" pitchFamily="34" charset="-122"/>
                <a:cs typeface="Arimo" pitchFamily="34" charset="-120"/>
              </a:rPr>
              <a:t> — </a:t>
            </a:r>
            <a:r>
              <a:rPr lang="en-US" dirty="0" err="1">
                <a:solidFill>
                  <a:srgbClr val="2A2742"/>
                </a:solidFill>
                <a:latin typeface="Arimo" pitchFamily="34" charset="0"/>
                <a:ea typeface="Arimo" pitchFamily="34" charset="-122"/>
                <a:cs typeface="Arimo" pitchFamily="34" charset="-120"/>
              </a:rPr>
              <a:t>hồ</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sơ</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chứng</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từ</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dễ</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sai</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sót</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tốn</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thời</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gian</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kê</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khai</a:t>
            </a:r>
            <a:endParaRPr lang="en-US" dirty="0"/>
          </a:p>
        </p:txBody>
      </p:sp>
      <p:sp>
        <p:nvSpPr>
          <p:cNvPr id="22" name="Rectangle 21"/>
          <p:cNvSpPr/>
          <p:nvPr/>
        </p:nvSpPr>
        <p:spPr>
          <a:xfrm>
            <a:off x="12496799" y="4530783"/>
            <a:ext cx="5410201" cy="923330"/>
          </a:xfrm>
          <a:prstGeom prst="rect">
            <a:avLst/>
          </a:prstGeom>
        </p:spPr>
        <p:txBody>
          <a:bodyPr wrap="square">
            <a:spAutoFit/>
          </a:bodyPr>
          <a:lstStyle/>
          <a:p>
            <a:pPr>
              <a:lnSpc>
                <a:spcPct val="150000"/>
              </a:lnSpc>
            </a:pPr>
            <a:r>
              <a:rPr lang="en-US" b="1" dirty="0" err="1">
                <a:solidFill>
                  <a:srgbClr val="2A2742"/>
                </a:solidFill>
                <a:latin typeface="Arimo" pitchFamily="34" charset="0"/>
                <a:ea typeface="Arimo" pitchFamily="34" charset="-122"/>
                <a:cs typeface="Arimo" pitchFamily="34" charset="-120"/>
              </a:rPr>
              <a:t>Dữ</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liệu</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phân</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tán</a:t>
            </a:r>
            <a:r>
              <a:rPr lang="en-US" dirty="0">
                <a:solidFill>
                  <a:srgbClr val="2A2742"/>
                </a:solidFill>
                <a:latin typeface="Arimo" pitchFamily="34" charset="0"/>
                <a:ea typeface="Arimo" pitchFamily="34" charset="-122"/>
                <a:cs typeface="Arimo" pitchFamily="34" charset="-120"/>
              </a:rPr>
              <a:t> — </a:t>
            </a:r>
            <a:r>
              <a:rPr lang="en-US" dirty="0" err="1">
                <a:solidFill>
                  <a:srgbClr val="2A2742"/>
                </a:solidFill>
                <a:latin typeface="Arimo" pitchFamily="34" charset="0"/>
                <a:ea typeface="Arimo" pitchFamily="34" charset="-122"/>
                <a:cs typeface="Arimo" pitchFamily="34" charset="-120"/>
              </a:rPr>
              <a:t>khó</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tổng</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hợp</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thống</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kê</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và</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báo</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cáo</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kịp</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thời</a:t>
            </a:r>
            <a:endParaRPr lang="en-US" dirty="0"/>
          </a:p>
        </p:txBody>
      </p:sp>
      <p:sp>
        <p:nvSpPr>
          <p:cNvPr id="23" name="Rectangle 22"/>
          <p:cNvSpPr/>
          <p:nvPr/>
        </p:nvSpPr>
        <p:spPr>
          <a:xfrm>
            <a:off x="12496799" y="5713158"/>
            <a:ext cx="5181602" cy="878574"/>
          </a:xfrm>
          <a:prstGeom prst="rect">
            <a:avLst/>
          </a:prstGeom>
        </p:spPr>
        <p:txBody>
          <a:bodyPr wrap="square">
            <a:spAutoFit/>
          </a:bodyPr>
          <a:lstStyle/>
          <a:p>
            <a:pPr>
              <a:lnSpc>
                <a:spcPct val="150000"/>
              </a:lnSpc>
            </a:pPr>
            <a:r>
              <a:rPr lang="en-US" b="1" dirty="0" err="1">
                <a:solidFill>
                  <a:srgbClr val="2A2742"/>
                </a:solidFill>
                <a:latin typeface="Arimo" pitchFamily="34" charset="0"/>
                <a:ea typeface="Arimo" pitchFamily="34" charset="-122"/>
                <a:cs typeface="Arimo" pitchFamily="34" charset="-120"/>
              </a:rPr>
              <a:t>Quản</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lý</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nguyên</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phụ</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liệu</a:t>
            </a:r>
            <a:r>
              <a:rPr lang="en-US" dirty="0">
                <a:solidFill>
                  <a:srgbClr val="2A2742"/>
                </a:solidFill>
                <a:latin typeface="Arimo" pitchFamily="34" charset="0"/>
                <a:ea typeface="Arimo" pitchFamily="34" charset="-122"/>
                <a:cs typeface="Arimo" pitchFamily="34" charset="-120"/>
              </a:rPr>
              <a:t> — </a:t>
            </a:r>
            <a:r>
              <a:rPr lang="en-US" dirty="0" err="1">
                <a:solidFill>
                  <a:srgbClr val="2A2742"/>
                </a:solidFill>
                <a:latin typeface="Arimo" pitchFamily="34" charset="0"/>
                <a:ea typeface="Arimo" pitchFamily="34" charset="-122"/>
                <a:cs typeface="Arimo" pitchFamily="34" charset="-120"/>
              </a:rPr>
              <a:t>theo</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dõi</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tồn</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kho</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trừ</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lùi</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phức</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tạp</a:t>
            </a:r>
            <a:endParaRPr lang="en-US" dirty="0"/>
          </a:p>
        </p:txBody>
      </p:sp>
      <p:sp>
        <p:nvSpPr>
          <p:cNvPr id="24" name="Rectangle 23"/>
          <p:cNvSpPr/>
          <p:nvPr/>
        </p:nvSpPr>
        <p:spPr>
          <a:xfrm>
            <a:off x="12471398" y="6931301"/>
            <a:ext cx="5172700" cy="923330"/>
          </a:xfrm>
          <a:prstGeom prst="rect">
            <a:avLst/>
          </a:prstGeom>
        </p:spPr>
        <p:txBody>
          <a:bodyPr wrap="square">
            <a:spAutoFit/>
          </a:bodyPr>
          <a:lstStyle/>
          <a:p>
            <a:pPr>
              <a:lnSpc>
                <a:spcPct val="150000"/>
              </a:lnSpc>
            </a:pPr>
            <a:r>
              <a:rPr lang="en-US" b="1" dirty="0" err="1">
                <a:solidFill>
                  <a:srgbClr val="2A2742"/>
                </a:solidFill>
                <a:latin typeface="Arimo" pitchFamily="34" charset="0"/>
                <a:ea typeface="Arimo" pitchFamily="34" charset="-122"/>
                <a:cs typeface="Arimo" pitchFamily="34" charset="-120"/>
              </a:rPr>
              <a:t>Phụ</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thuộc</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nhân</a:t>
            </a:r>
            <a:r>
              <a:rPr lang="en-US" b="1" dirty="0">
                <a:solidFill>
                  <a:srgbClr val="2A2742"/>
                </a:solidFill>
                <a:latin typeface="Arimo" pitchFamily="34" charset="0"/>
                <a:ea typeface="Arimo" pitchFamily="34" charset="-122"/>
                <a:cs typeface="Arimo" pitchFamily="34" charset="-120"/>
              </a:rPr>
              <a:t> </a:t>
            </a:r>
            <a:r>
              <a:rPr lang="en-US" b="1" dirty="0" err="1">
                <a:solidFill>
                  <a:srgbClr val="2A2742"/>
                </a:solidFill>
                <a:latin typeface="Arimo" pitchFamily="34" charset="0"/>
                <a:ea typeface="Arimo" pitchFamily="34" charset="-122"/>
                <a:cs typeface="Arimo" pitchFamily="34" charset="-120"/>
              </a:rPr>
              <a:t>sự</a:t>
            </a:r>
            <a:r>
              <a:rPr lang="en-US" dirty="0">
                <a:solidFill>
                  <a:srgbClr val="2A2742"/>
                </a:solidFill>
                <a:latin typeface="Arimo" pitchFamily="34" charset="0"/>
                <a:ea typeface="Arimo" pitchFamily="34" charset="-122"/>
                <a:cs typeface="Arimo" pitchFamily="34" charset="-120"/>
              </a:rPr>
              <a:t> — </a:t>
            </a:r>
            <a:r>
              <a:rPr lang="en-US" dirty="0" err="1">
                <a:solidFill>
                  <a:srgbClr val="2A2742"/>
                </a:solidFill>
                <a:latin typeface="Arimo" pitchFamily="34" charset="0"/>
                <a:ea typeface="Arimo" pitchFamily="34" charset="-122"/>
                <a:cs typeface="Arimo" pitchFamily="34" charset="-120"/>
              </a:rPr>
              <a:t>rủi</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ro</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nghiệp</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vụ</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khi</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thiếu</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người</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có</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kinh</a:t>
            </a:r>
            <a:r>
              <a:rPr lang="en-US" dirty="0">
                <a:solidFill>
                  <a:srgbClr val="2A2742"/>
                </a:solidFill>
                <a:latin typeface="Arimo" pitchFamily="34" charset="0"/>
                <a:ea typeface="Arimo" pitchFamily="34" charset="-122"/>
                <a:cs typeface="Arimo" pitchFamily="34" charset="-120"/>
              </a:rPr>
              <a:t> </a:t>
            </a:r>
            <a:r>
              <a:rPr lang="en-US" dirty="0" err="1">
                <a:solidFill>
                  <a:srgbClr val="2A2742"/>
                </a:solidFill>
                <a:latin typeface="Arimo" pitchFamily="34" charset="0"/>
                <a:ea typeface="Arimo" pitchFamily="34" charset="-122"/>
                <a:cs typeface="Arimo" pitchFamily="34" charset="-120"/>
              </a:rPr>
              <a:t>nghiệm</a:t>
            </a:r>
            <a:endParaRPr lang="en-US" dirty="0"/>
          </a:p>
        </p:txBody>
      </p:sp>
      <p:sp>
        <p:nvSpPr>
          <p:cNvPr id="25" name="Rectangle 24"/>
          <p:cNvSpPr/>
          <p:nvPr/>
        </p:nvSpPr>
        <p:spPr>
          <a:xfrm>
            <a:off x="12496798" y="8182159"/>
            <a:ext cx="5401299" cy="923330"/>
          </a:xfrm>
          <a:prstGeom prst="rect">
            <a:avLst/>
          </a:prstGeom>
        </p:spPr>
        <p:txBody>
          <a:bodyPr wrap="square">
            <a:spAutoFit/>
          </a:bodyPr>
          <a:lstStyle/>
          <a:p>
            <a:pPr>
              <a:lnSpc>
                <a:spcPct val="150000"/>
              </a:lnSpc>
            </a:pPr>
            <a:r>
              <a:rPr lang="en-US" dirty="0" err="1">
                <a:solidFill>
                  <a:srgbClr val="000000"/>
                </a:solidFill>
                <a:latin typeface="Arimo" pitchFamily="34" charset="0"/>
                <a:ea typeface="Arimo" pitchFamily="34" charset="-122"/>
                <a:cs typeface="Arimo" pitchFamily="34" charset="-120"/>
              </a:rPr>
              <a:t>Nhu</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cầu</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số</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hóa</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và</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tự</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động</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hóa</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ngày</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càng</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trở</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nên</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cấp</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thiết</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với</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mọi</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doanh</a:t>
            </a:r>
            <a:r>
              <a:rPr lang="en-US" dirty="0">
                <a:solidFill>
                  <a:srgbClr val="000000"/>
                </a:solidFill>
                <a:latin typeface="Arimo" pitchFamily="34" charset="0"/>
                <a:ea typeface="Arimo" pitchFamily="34" charset="-122"/>
                <a:cs typeface="Arimo" pitchFamily="34" charset="-120"/>
              </a:rPr>
              <a:t> </a:t>
            </a:r>
            <a:r>
              <a:rPr lang="en-US" dirty="0" err="1">
                <a:solidFill>
                  <a:srgbClr val="000000"/>
                </a:solidFill>
                <a:latin typeface="Arimo" pitchFamily="34" charset="0"/>
                <a:ea typeface="Arimo" pitchFamily="34" charset="-122"/>
                <a:cs typeface="Arimo" pitchFamily="34" charset="-120"/>
              </a:rPr>
              <a:t>nghiệp</a:t>
            </a:r>
            <a:r>
              <a:rPr lang="en-US" dirty="0">
                <a:solidFill>
                  <a:srgbClr val="000000"/>
                </a:solidFill>
                <a:latin typeface="Arimo" pitchFamily="34" charset="0"/>
                <a:ea typeface="Arimo" pitchFamily="34" charset="-122"/>
                <a:cs typeface="Arimo" pitchFamily="34" charset="-120"/>
              </a:rPr>
              <a:t> XNK.</a:t>
            </a:r>
            <a:endParaRPr lang="en-US" dirty="0"/>
          </a:p>
        </p:txBody>
      </p:sp>
      <p:pic>
        <p:nvPicPr>
          <p:cNvPr id="26" name="Picture 25"/>
          <p:cNvPicPr>
            <a:picLocks noChangeAspect="1"/>
          </p:cNvPicPr>
          <p:nvPr/>
        </p:nvPicPr>
        <p:blipFill>
          <a:blip r:embed="rId6"/>
          <a:stretch>
            <a:fillRect/>
          </a:stretch>
        </p:blipFill>
        <p:spPr>
          <a:xfrm>
            <a:off x="11620581" y="3416892"/>
            <a:ext cx="876219" cy="831119"/>
          </a:xfrm>
          <a:prstGeom prst="rect">
            <a:avLst/>
          </a:prstGeom>
        </p:spPr>
      </p:pic>
      <p:pic>
        <p:nvPicPr>
          <p:cNvPr id="27" name="Picture 26"/>
          <p:cNvPicPr>
            <a:picLocks noChangeAspect="1"/>
          </p:cNvPicPr>
          <p:nvPr/>
        </p:nvPicPr>
        <p:blipFill>
          <a:blip r:embed="rId7"/>
          <a:stretch>
            <a:fillRect/>
          </a:stretch>
        </p:blipFill>
        <p:spPr>
          <a:xfrm>
            <a:off x="11620579" y="4615805"/>
            <a:ext cx="876219" cy="883064"/>
          </a:xfrm>
          <a:prstGeom prst="rect">
            <a:avLst/>
          </a:prstGeom>
        </p:spPr>
      </p:pic>
      <p:pic>
        <p:nvPicPr>
          <p:cNvPr id="28" name="Picture 27"/>
          <p:cNvPicPr>
            <a:picLocks noChangeAspect="1"/>
          </p:cNvPicPr>
          <p:nvPr/>
        </p:nvPicPr>
        <p:blipFill>
          <a:blip r:embed="rId8"/>
          <a:stretch>
            <a:fillRect/>
          </a:stretch>
        </p:blipFill>
        <p:spPr>
          <a:xfrm>
            <a:off x="11620579" y="5847776"/>
            <a:ext cx="876219" cy="827152"/>
          </a:xfrm>
          <a:prstGeom prst="rect">
            <a:avLst/>
          </a:prstGeom>
        </p:spPr>
      </p:pic>
      <p:pic>
        <p:nvPicPr>
          <p:cNvPr id="29" name="Picture 28"/>
          <p:cNvPicPr>
            <a:picLocks noChangeAspect="1"/>
          </p:cNvPicPr>
          <p:nvPr/>
        </p:nvPicPr>
        <p:blipFill>
          <a:blip r:embed="rId9"/>
          <a:stretch>
            <a:fillRect/>
          </a:stretch>
        </p:blipFill>
        <p:spPr>
          <a:xfrm>
            <a:off x="11620579" y="7007335"/>
            <a:ext cx="885122" cy="847296"/>
          </a:xfrm>
          <a:prstGeom prst="rect">
            <a:avLst/>
          </a:prstGeom>
        </p:spPr>
      </p:pic>
      <p:pic>
        <p:nvPicPr>
          <p:cNvPr id="30" name="Picture 29"/>
          <p:cNvPicPr>
            <a:picLocks noChangeAspect="1"/>
          </p:cNvPicPr>
          <p:nvPr/>
        </p:nvPicPr>
        <p:blipFill>
          <a:blip r:embed="rId10"/>
          <a:stretch>
            <a:fillRect/>
          </a:stretch>
        </p:blipFill>
        <p:spPr>
          <a:xfrm>
            <a:off x="11509732" y="8152116"/>
            <a:ext cx="1097912" cy="969250"/>
          </a:xfrm>
          <a:prstGeom prst="rect">
            <a:avLst/>
          </a:prstGeom>
        </p:spPr>
      </p:pic>
    </p:spTree>
    <p:extLst>
      <p:ext uri="{BB962C8B-B14F-4D97-AF65-F5344CB8AC3E}">
        <p14:creationId xmlns:p14="http://schemas.microsoft.com/office/powerpoint/2010/main" val="341626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988</TotalTime>
  <Words>2629</Words>
  <Application>Microsoft Office PowerPoint</Application>
  <PresentationFormat>Custom</PresentationFormat>
  <Paragraphs>272</Paragraphs>
  <Slides>31</Slides>
  <Notes>4</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31</vt:i4>
      </vt:variant>
    </vt:vector>
  </HeadingPairs>
  <TitlesOfParts>
    <vt:vector size="54" baseType="lpstr">
      <vt:lpstr>Outfit Extra Bold</vt:lpstr>
      <vt:lpstr>Mont</vt:lpstr>
      <vt:lpstr>Tomorrow</vt:lpstr>
      <vt:lpstr>Montserrat 3</vt:lpstr>
      <vt:lpstr>Montserrat 7</vt:lpstr>
      <vt:lpstr>Cocomat Pro Bold</vt:lpstr>
      <vt:lpstr>Aileron Bold</vt:lpstr>
      <vt:lpstr>Garet Bold</vt:lpstr>
      <vt:lpstr>Arial</vt:lpstr>
      <vt:lpstr>Noto Sans</vt:lpstr>
      <vt:lpstr>Montserrat 4</vt:lpstr>
      <vt:lpstr>Tomorrow Semi Bold</vt:lpstr>
      <vt:lpstr>Inter Bold</vt:lpstr>
      <vt:lpstr>Arimo</vt:lpstr>
      <vt:lpstr>Montserrat 5</vt:lpstr>
      <vt:lpstr>Montserrat 1</vt:lpstr>
      <vt:lpstr>Montserrat 4 Bold</vt:lpstr>
      <vt:lpstr>Calibri Light</vt:lpstr>
      <vt:lpstr>Calibri</vt:lpstr>
      <vt:lpstr>Noto Sans Bold</vt:lpstr>
      <vt:lpstr>Montserrat 6</vt:lpstr>
      <vt:lpstr>Montserrat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Hội thảo Thái Nguyên 16.9.2025</dc:title>
  <dc:creator>Admin</dc:creator>
  <cp:lastModifiedBy>Admin</cp:lastModifiedBy>
  <cp:revision>68</cp:revision>
  <dcterms:created xsi:type="dcterms:W3CDTF">2006-08-16T00:00:00Z</dcterms:created>
  <dcterms:modified xsi:type="dcterms:W3CDTF">2026-05-18T07:24:00Z</dcterms:modified>
  <dc:identifier>DAGx7uBTrHA</dc:identifier>
</cp:coreProperties>
</file>